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310" r:id="rId6"/>
    <p:sldId id="311" r:id="rId7"/>
    <p:sldId id="313" r:id="rId8"/>
    <p:sldId id="344" r:id="rId9"/>
    <p:sldId id="312"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66" r:id="rId32"/>
    <p:sldId id="375" r:id="rId33"/>
    <p:sldId id="367" r:id="rId34"/>
    <p:sldId id="368" r:id="rId35"/>
    <p:sldId id="369" r:id="rId36"/>
    <p:sldId id="370" r:id="rId37"/>
    <p:sldId id="371" r:id="rId38"/>
    <p:sldId id="372" r:id="rId39"/>
    <p:sldId id="373" r:id="rId40"/>
    <p:sldId id="342" r:id="rId41"/>
  </p:sldIdLst>
  <p:sldSz cx="10058400" cy="7772400"/>
  <p:notesSz cx="10058400" cy="7772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1" autoAdjust="0"/>
    <p:restoredTop sz="93342" autoAdjust="0"/>
  </p:normalViewPr>
  <p:slideViewPr>
    <p:cSldViewPr>
      <p:cViewPr varScale="1">
        <p:scale>
          <a:sx n="71" d="100"/>
          <a:sy n="71" d="100"/>
        </p:scale>
        <p:origin x="1546"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6" name="Holder 6"/>
          <p:cNvSpPr>
            <a:spLocks noGrp="1"/>
          </p:cNvSpPr>
          <p:nvPr>
            <p:ph type="sldNum" sz="quarter" idx="7"/>
          </p:nvPr>
        </p:nvSpPr>
        <p:spPr/>
        <p:txBody>
          <a:bodyPr lIns="0" tIns="0" rIns="0" bIns="0"/>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003265"/>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6" name="Holder 6"/>
          <p:cNvSpPr>
            <a:spLocks noGrp="1"/>
          </p:cNvSpPr>
          <p:nvPr>
            <p:ph type="sldNum" sz="quarter" idx="7"/>
          </p:nvPr>
        </p:nvSpPr>
        <p:spPr/>
        <p:txBody>
          <a:bodyPr lIns="0" tIns="0" rIns="0" bIns="0"/>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003265"/>
                </a:solidFill>
                <a:latin typeface="Times New Roman"/>
                <a:cs typeface="Times New Roman"/>
              </a:defRPr>
            </a:lvl1pPr>
          </a:lstStyle>
          <a:p>
            <a:endParaRPr/>
          </a:p>
        </p:txBody>
      </p:sp>
      <p:sp>
        <p:nvSpPr>
          <p:cNvPr id="3" name="Holder 3"/>
          <p:cNvSpPr>
            <a:spLocks noGrp="1"/>
          </p:cNvSpPr>
          <p:nvPr>
            <p:ph sz="half" idx="2"/>
          </p:nvPr>
        </p:nvSpPr>
        <p:spPr>
          <a:xfrm>
            <a:off x="423163" y="2152903"/>
            <a:ext cx="4029710" cy="5144770"/>
          </a:xfrm>
          <a:prstGeom prst="rect">
            <a:avLst/>
          </a:prstGeom>
        </p:spPr>
        <p:txBody>
          <a:bodyPr wrap="square" lIns="0" tIns="0" rIns="0" bIns="0">
            <a:spAutoFit/>
          </a:bodyPr>
          <a:lstStyle>
            <a:lvl1pPr>
              <a:defRPr sz="3050" b="0" i="0">
                <a:solidFill>
                  <a:schemeClr val="tx1"/>
                </a:solidFill>
                <a:latin typeface="Arial MT"/>
                <a:cs typeface="Arial MT"/>
              </a:defRPr>
            </a:lvl1pPr>
          </a:lstStyle>
          <a:p>
            <a:endParaRPr/>
          </a:p>
        </p:txBody>
      </p:sp>
      <p:sp>
        <p:nvSpPr>
          <p:cNvPr id="4" name="Holder 4"/>
          <p:cNvSpPr>
            <a:spLocks noGrp="1"/>
          </p:cNvSpPr>
          <p:nvPr>
            <p:ph sz="half" idx="3"/>
          </p:nvPr>
        </p:nvSpPr>
        <p:spPr>
          <a:xfrm>
            <a:off x="5243573" y="2057478"/>
            <a:ext cx="4142104" cy="5090795"/>
          </a:xfrm>
          <a:prstGeom prst="rect">
            <a:avLst/>
          </a:prstGeom>
        </p:spPr>
        <p:txBody>
          <a:bodyPr wrap="square" lIns="0" tIns="0" rIns="0" bIns="0">
            <a:spAutoFit/>
          </a:bodyPr>
          <a:lstStyle>
            <a:lvl1pPr>
              <a:defRPr sz="3050" b="0" i="0">
                <a:solidFill>
                  <a:schemeClr val="tx1"/>
                </a:solidFill>
                <a:latin typeface="Arial MT"/>
                <a:cs typeface="Arial M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7" name="Holder 7"/>
          <p:cNvSpPr>
            <a:spLocks noGrp="1"/>
          </p:cNvSpPr>
          <p:nvPr>
            <p:ph type="sldNum" sz="quarter" idx="7"/>
          </p:nvPr>
        </p:nvSpPr>
        <p:spPr/>
        <p:txBody>
          <a:bodyPr lIns="0" tIns="0" rIns="0" bIns="0"/>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003265"/>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5" name="Holder 5"/>
          <p:cNvSpPr>
            <a:spLocks noGrp="1"/>
          </p:cNvSpPr>
          <p:nvPr>
            <p:ph type="sldNum" sz="quarter" idx="7"/>
          </p:nvPr>
        </p:nvSpPr>
        <p:spPr/>
        <p:txBody>
          <a:bodyPr lIns="0" tIns="0" rIns="0" bIns="0"/>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0314" y="365759"/>
            <a:ext cx="9976247" cy="6707957"/>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4" name="Holder 4"/>
          <p:cNvSpPr>
            <a:spLocks noGrp="1"/>
          </p:cNvSpPr>
          <p:nvPr>
            <p:ph type="sldNum" sz="quarter" idx="7"/>
          </p:nvPr>
        </p:nvSpPr>
        <p:spPr/>
        <p:txBody>
          <a:bodyPr lIns="0" tIns="0" rIns="0" bIns="0"/>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7883" y="340867"/>
            <a:ext cx="8833485" cy="762635"/>
          </a:xfrm>
          <a:prstGeom prst="rect">
            <a:avLst/>
          </a:prstGeom>
        </p:spPr>
        <p:txBody>
          <a:bodyPr wrap="square" lIns="0" tIns="0" rIns="0" bIns="0">
            <a:spAutoFit/>
          </a:bodyPr>
          <a:lstStyle>
            <a:lvl1pPr>
              <a:defRPr sz="4800" b="0" i="0">
                <a:solidFill>
                  <a:srgbClr val="003265"/>
                </a:solidFill>
                <a:latin typeface="Times New Roman"/>
                <a:cs typeface="Times New Roman"/>
              </a:defRPr>
            </a:lvl1pPr>
          </a:lstStyle>
          <a:p>
            <a:endParaRPr/>
          </a:p>
        </p:txBody>
      </p:sp>
      <p:sp>
        <p:nvSpPr>
          <p:cNvPr id="3" name="Holder 3"/>
          <p:cNvSpPr>
            <a:spLocks noGrp="1"/>
          </p:cNvSpPr>
          <p:nvPr>
            <p:ph type="body" idx="1"/>
          </p:nvPr>
        </p:nvSpPr>
        <p:spPr>
          <a:xfrm>
            <a:off x="423163" y="2154427"/>
            <a:ext cx="9112885" cy="4970780"/>
          </a:xfrm>
          <a:prstGeom prst="rect">
            <a:avLst/>
          </a:prstGeom>
        </p:spPr>
        <p:txBody>
          <a:bodyPr wrap="square" lIns="0" tIns="0" rIns="0" bIns="0">
            <a:spAutoFit/>
          </a:bodyPr>
          <a:lstStyle>
            <a:lvl1pPr>
              <a:defRPr sz="26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5/13/2023</a:t>
            </a:fld>
            <a:endParaRPr lang="en-US"/>
          </a:p>
        </p:txBody>
      </p:sp>
      <p:sp>
        <p:nvSpPr>
          <p:cNvPr id="6" name="Holder 6"/>
          <p:cNvSpPr>
            <a:spLocks noGrp="1"/>
          </p:cNvSpPr>
          <p:nvPr>
            <p:ph type="sldNum" sz="quarter" idx="7"/>
          </p:nvPr>
        </p:nvSpPr>
        <p:spPr>
          <a:xfrm>
            <a:off x="9147044" y="7323540"/>
            <a:ext cx="577215" cy="251459"/>
          </a:xfrm>
          <a:prstGeom prst="rect">
            <a:avLst/>
          </a:prstGeom>
        </p:spPr>
        <p:txBody>
          <a:bodyPr wrap="square" lIns="0" tIns="0" rIns="0" bIns="0">
            <a:spAutoFit/>
          </a:bodyPr>
          <a:lstStyle>
            <a:lvl1pPr>
              <a:defRPr sz="1500" b="0" i="0">
                <a:solidFill>
                  <a:schemeClr val="tx1"/>
                </a:solidFill>
                <a:latin typeface="Arial MT"/>
                <a:cs typeface="Arial MT"/>
              </a:defRPr>
            </a:lvl1pPr>
          </a:lstStyle>
          <a:p>
            <a:pPr marL="38100">
              <a:lnSpc>
                <a:spcPct val="100000"/>
              </a:lnSpc>
              <a:spcBef>
                <a:spcPts val="40"/>
              </a:spcBef>
            </a:pPr>
            <a:fld id="{81D60167-4931-47E6-BA6A-407CBD079E47}" type="slidenum">
              <a:rPr spc="15" dirty="0"/>
              <a:t>‹#›</a:t>
            </a:fld>
            <a:r>
              <a:rPr spc="15" dirty="0"/>
              <a:t>/54</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AgkfIQ4IGaM" TargetMode="Externa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hyperlink" Target="http://cs231n.github.io/classification/" TargetMode="Externa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7.xml.rels><?xml version="1.0" encoding="UTF-8" standalone="yes"?>
<Relationships xmlns="http://schemas.openxmlformats.org/package/2006/relationships"><Relationship Id="rId3" Type="http://schemas.openxmlformats.org/officeDocument/2006/relationships/hyperlink" Target="https://research.googleblog.com/2016/08/improving-inception-and-image.html" TargetMode="External"/><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aldassarreFe/deep-koalarization" TargetMode="Externa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aldassarreFe/deep-koalarization" TargetMode="Externa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33.xml.rels><?xml version="1.0" encoding="UTF-8" standalone="yes"?>
<Relationships xmlns="http://schemas.openxmlformats.org/package/2006/relationships"><Relationship Id="rId3" Type="http://schemas.openxmlformats.org/officeDocument/2006/relationships/hyperlink" Target="https://www.nachoua.com/Anciennes-Photos/Anciennes-photos.html" TargetMode="External"/><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hyperlink" Target="https://huggingface.co/datasets/huggingnft/cryptopunks" TargetMode="External"/><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huggingface.co/datasets/huggingnft/cryptopunks" TargetMode="Externa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2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hyperlink" Target="http://chaladze.com/l5/" TargetMode="Externa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hyperlink" Target="http://chaladze.com/l5/" TargetMode="External"/><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hyperlink" Target="http://chaladze.com/l5/" TargetMode="External"/><Relationship Id="rId2" Type="http://schemas.openxmlformats.org/officeDocument/2006/relationships/hyperlink" Target="https://keras.io/api/applications/inceptionresnetv2/"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06905" y="4114800"/>
            <a:ext cx="6244590" cy="2324995"/>
          </a:xfrm>
          <a:prstGeom prst="rect">
            <a:avLst/>
          </a:prstGeom>
        </p:spPr>
        <p:txBody>
          <a:bodyPr vert="horz" wrap="square" lIns="0" tIns="16510" rIns="0" bIns="0" rtlCol="0">
            <a:spAutoFit/>
          </a:bodyPr>
          <a:lstStyle/>
          <a:p>
            <a:pPr algn="ctr">
              <a:lnSpc>
                <a:spcPct val="100000"/>
              </a:lnSpc>
              <a:spcBef>
                <a:spcPts val="130"/>
              </a:spcBef>
            </a:pPr>
            <a:r>
              <a:rPr lang="en-US" sz="3600" spc="15" dirty="0">
                <a:latin typeface="Arial MT"/>
                <a:cs typeface="Arial MT"/>
              </a:rPr>
              <a:t>Youssef boutaleb</a:t>
            </a:r>
          </a:p>
          <a:p>
            <a:pPr algn="ctr">
              <a:lnSpc>
                <a:spcPct val="100000"/>
              </a:lnSpc>
              <a:spcBef>
                <a:spcPts val="1620"/>
              </a:spcBef>
            </a:pPr>
            <a:r>
              <a:rPr lang="en-US" sz="2400" spc="-5" dirty="0">
                <a:latin typeface="Arial MT"/>
                <a:cs typeface="Arial MT"/>
              </a:rPr>
              <a:t>Module : Machine Learning</a:t>
            </a:r>
          </a:p>
          <a:p>
            <a:pPr algn="ctr">
              <a:spcBef>
                <a:spcPts val="1620"/>
              </a:spcBef>
            </a:pPr>
            <a:r>
              <a:rPr lang="en-US" spc="-5" dirty="0">
                <a:latin typeface="Arial MT"/>
                <a:cs typeface="Arial MT"/>
              </a:rPr>
              <a:t>A.U : 2022 / 2023</a:t>
            </a:r>
            <a:endParaRPr lang="fr-FR" dirty="0"/>
          </a:p>
          <a:p>
            <a:pPr algn="ctr">
              <a:lnSpc>
                <a:spcPct val="100000"/>
              </a:lnSpc>
              <a:spcBef>
                <a:spcPts val="1620"/>
              </a:spcBef>
            </a:pPr>
            <a:endParaRPr sz="3200" dirty="0">
              <a:latin typeface="Arial MT"/>
              <a:cs typeface="Arial MT"/>
            </a:endParaRPr>
          </a:p>
        </p:txBody>
      </p:sp>
      <p:sp>
        <p:nvSpPr>
          <p:cNvPr id="15" name="object 9">
            <a:extLst>
              <a:ext uri="{FF2B5EF4-FFF2-40B4-BE49-F238E27FC236}">
                <a16:creationId xmlns:a16="http://schemas.microsoft.com/office/drawing/2014/main" id="{24A45A41-0BF6-8CC5-BA8E-BE8337533EC5}"/>
              </a:ext>
            </a:extLst>
          </p:cNvPr>
          <p:cNvSpPr txBox="1">
            <a:spLocks noGrp="1"/>
          </p:cNvSpPr>
          <p:nvPr>
            <p:ph type="title"/>
          </p:nvPr>
        </p:nvSpPr>
        <p:spPr>
          <a:xfrm>
            <a:off x="0" y="838200"/>
            <a:ext cx="10058400" cy="1587614"/>
          </a:xfrm>
          <a:prstGeom prst="rect">
            <a:avLst/>
          </a:prstGeom>
        </p:spPr>
        <p:txBody>
          <a:bodyPr vert="horz" wrap="square" lIns="0" tIns="17780" rIns="0" bIns="0" rtlCol="0">
            <a:spAutoFit/>
          </a:bodyPr>
          <a:lstStyle/>
          <a:p>
            <a:pPr algn="ctr">
              <a:spcBef>
                <a:spcPts val="140"/>
              </a:spcBef>
            </a:pPr>
            <a:r>
              <a:rPr lang="fr-FR" spc="20" dirty="0" err="1"/>
              <a:t>Colorize</a:t>
            </a:r>
            <a:r>
              <a:rPr lang="fr-FR" spc="20" dirty="0"/>
              <a:t> black &amp; </a:t>
            </a:r>
            <a:r>
              <a:rPr lang="fr-FR" sz="5400" spc="20" dirty="0"/>
              <a:t>white</a:t>
            </a:r>
            <a:r>
              <a:rPr lang="fr-FR" spc="20" dirty="0"/>
              <a:t> photos</a:t>
            </a:r>
            <a:br>
              <a:rPr lang="fr-FR" b="1" i="0" dirty="0">
                <a:solidFill>
                  <a:srgbClr val="292929"/>
                </a:solidFill>
                <a:effectLst/>
                <a:latin typeface="sohne"/>
              </a:rPr>
            </a:br>
            <a:endParaRPr lang="fr-FR" dirty="0"/>
          </a:p>
        </p:txBody>
      </p:sp>
      <p:pic>
        <p:nvPicPr>
          <p:cNvPr id="1026" name="Picture 2" descr="École nationale d'ingénieurs de Sfax — Wikipédia">
            <a:extLst>
              <a:ext uri="{FF2B5EF4-FFF2-40B4-BE49-F238E27FC236}">
                <a16:creationId xmlns:a16="http://schemas.microsoft.com/office/drawing/2014/main" id="{A76FAF40-B662-600C-3AB9-DD914B3E6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0"/>
            <a:ext cx="1835020" cy="13487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DC7823F3-063F-42EA-0FA6-A365B6F3E7DF}"/>
              </a:ext>
            </a:extLst>
          </p:cNvPr>
          <p:cNvSpPr txBox="1"/>
          <p:nvPr/>
        </p:nvSpPr>
        <p:spPr>
          <a:xfrm>
            <a:off x="152400" y="1295400"/>
            <a:ext cx="9982199" cy="3985706"/>
          </a:xfrm>
          <a:prstGeom prst="rect">
            <a:avLst/>
          </a:prstGeom>
        </p:spPr>
        <p:txBody>
          <a:bodyPr vert="horz" wrap="square" lIns="0" tIns="121920" rIns="0" bIns="0" rtlCol="0">
            <a:spAutoFit/>
          </a:bodyPr>
          <a:lstStyle/>
          <a:p>
            <a:pPr algn="l"/>
            <a:r>
              <a:rPr lang="en-US" sz="3600" b="1" i="0" dirty="0">
                <a:solidFill>
                  <a:srgbClr val="292929"/>
                </a:solidFill>
                <a:effectLst/>
                <a:latin typeface="sohne"/>
              </a:rPr>
              <a:t>Color space</a:t>
            </a:r>
          </a:p>
          <a:p>
            <a:pPr algn="l"/>
            <a:r>
              <a:rPr lang="en-US" sz="3600" b="0" i="0" dirty="0">
                <a:solidFill>
                  <a:srgbClr val="292929"/>
                </a:solidFill>
                <a:effectLst/>
                <a:latin typeface="source-serif-pro"/>
              </a:rPr>
              <a:t>First, we’ll use an algorithm to change the color channels, from RGB to Lab. </a:t>
            </a:r>
            <a:r>
              <a:rPr lang="en-US" sz="3600" b="1" i="1" dirty="0">
                <a:solidFill>
                  <a:srgbClr val="292929"/>
                </a:solidFill>
                <a:effectLst/>
                <a:latin typeface="source-serif-pro"/>
              </a:rPr>
              <a:t>L </a:t>
            </a:r>
            <a:r>
              <a:rPr lang="en-US" sz="3600" b="0" i="0" dirty="0">
                <a:solidFill>
                  <a:srgbClr val="292929"/>
                </a:solidFill>
                <a:effectLst/>
                <a:latin typeface="source-serif-pro"/>
              </a:rPr>
              <a:t>stands for lightness, and </a:t>
            </a:r>
            <a:r>
              <a:rPr lang="en-US" sz="3600" b="1" i="1" dirty="0">
                <a:solidFill>
                  <a:srgbClr val="292929"/>
                </a:solidFill>
                <a:effectLst/>
                <a:latin typeface="source-serif-pro"/>
              </a:rPr>
              <a:t>a</a:t>
            </a:r>
            <a:r>
              <a:rPr lang="en-US" sz="3600" b="0" i="0" dirty="0">
                <a:solidFill>
                  <a:srgbClr val="292929"/>
                </a:solidFill>
                <a:effectLst/>
                <a:latin typeface="source-serif-pro"/>
              </a:rPr>
              <a:t> and </a:t>
            </a:r>
            <a:r>
              <a:rPr lang="en-US" sz="3600" b="1" i="1" dirty="0">
                <a:solidFill>
                  <a:srgbClr val="292929"/>
                </a:solidFill>
                <a:effectLst/>
                <a:latin typeface="source-serif-pro"/>
              </a:rPr>
              <a:t>b</a:t>
            </a:r>
            <a:r>
              <a:rPr lang="en-US" sz="3600" b="0" i="0" dirty="0">
                <a:solidFill>
                  <a:srgbClr val="292929"/>
                </a:solidFill>
                <a:effectLst/>
                <a:latin typeface="source-serif-pro"/>
              </a:rPr>
              <a:t> for the color spectra green–red and blue–yellow.</a:t>
            </a:r>
          </a:p>
          <a:p>
            <a:br>
              <a:rPr lang="en-US" sz="3600" dirty="0"/>
            </a:br>
            <a:endParaRPr sz="3500" dirty="0">
              <a:latin typeface="Arial MT"/>
              <a:cs typeface="Arial MT"/>
            </a:endParaRPr>
          </a:p>
        </p:txBody>
      </p:sp>
      <p:sp>
        <p:nvSpPr>
          <p:cNvPr id="7" name="object 4">
            <a:extLst>
              <a:ext uri="{FF2B5EF4-FFF2-40B4-BE49-F238E27FC236}">
                <a16:creationId xmlns:a16="http://schemas.microsoft.com/office/drawing/2014/main" id="{012021E0-6A80-35DF-A430-3730A02BA34C}"/>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Alpha version</a:t>
            </a:r>
            <a:endParaRPr lang="fr-FR" kern="0" spc="15" dirty="0"/>
          </a:p>
        </p:txBody>
      </p:sp>
    </p:spTree>
    <p:extLst>
      <p:ext uri="{BB962C8B-B14F-4D97-AF65-F5344CB8AC3E}">
        <p14:creationId xmlns:p14="http://schemas.microsoft.com/office/powerpoint/2010/main" val="417099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DC7823F3-063F-42EA-0FA6-A365B6F3E7DF}"/>
              </a:ext>
            </a:extLst>
          </p:cNvPr>
          <p:cNvSpPr txBox="1"/>
          <p:nvPr/>
        </p:nvSpPr>
        <p:spPr>
          <a:xfrm>
            <a:off x="152401" y="1295400"/>
            <a:ext cx="9753600" cy="5093702"/>
          </a:xfrm>
          <a:prstGeom prst="rect">
            <a:avLst/>
          </a:prstGeom>
        </p:spPr>
        <p:txBody>
          <a:bodyPr vert="horz" wrap="square" lIns="0" tIns="121920" rIns="0" bIns="0" rtlCol="0">
            <a:spAutoFit/>
          </a:bodyPr>
          <a:lstStyle/>
          <a:p>
            <a:pPr algn="l"/>
            <a:r>
              <a:rPr lang="en-US" sz="3600" b="1" i="0" dirty="0">
                <a:solidFill>
                  <a:srgbClr val="292929"/>
                </a:solidFill>
                <a:effectLst/>
                <a:latin typeface="sohne"/>
              </a:rPr>
              <a:t>From B&amp;W to color</a:t>
            </a:r>
          </a:p>
          <a:p>
            <a:pPr algn="l"/>
            <a:r>
              <a:rPr lang="en-US" sz="3600" b="0" i="0" dirty="0">
                <a:solidFill>
                  <a:srgbClr val="292929"/>
                </a:solidFill>
                <a:effectLst/>
                <a:latin typeface="source-serif-pro"/>
              </a:rPr>
              <a:t>Our final prediction looks like this. We have a grayscale layer for input, and we want to predict two color layers, the </a:t>
            </a:r>
            <a:r>
              <a:rPr lang="en-US" sz="3600" b="1" i="0" dirty="0">
                <a:solidFill>
                  <a:srgbClr val="292929"/>
                </a:solidFill>
                <a:effectLst/>
                <a:latin typeface="source-serif-pro"/>
              </a:rPr>
              <a:t>ab</a:t>
            </a:r>
            <a:r>
              <a:rPr lang="en-US" sz="3600" b="0" i="0" dirty="0">
                <a:solidFill>
                  <a:srgbClr val="292929"/>
                </a:solidFill>
                <a:effectLst/>
                <a:latin typeface="source-serif-pro"/>
              </a:rPr>
              <a:t> in </a:t>
            </a:r>
            <a:r>
              <a:rPr lang="en-US" sz="3600" b="1" i="0" dirty="0">
                <a:solidFill>
                  <a:srgbClr val="292929"/>
                </a:solidFill>
                <a:effectLst/>
                <a:latin typeface="source-serif-pro"/>
              </a:rPr>
              <a:t>Lab</a:t>
            </a:r>
            <a:r>
              <a:rPr lang="en-US" sz="3600" b="0" i="0" dirty="0">
                <a:solidFill>
                  <a:srgbClr val="292929"/>
                </a:solidFill>
                <a:effectLst/>
                <a:latin typeface="source-serif-pro"/>
              </a:rPr>
              <a:t>. To create the final color image, we’ll include the </a:t>
            </a:r>
            <a:r>
              <a:rPr lang="en-US" sz="3600" b="1" i="0" dirty="0">
                <a:solidFill>
                  <a:srgbClr val="292929"/>
                </a:solidFill>
                <a:effectLst/>
                <a:latin typeface="source-serif-pro"/>
              </a:rPr>
              <a:t>L</a:t>
            </a:r>
            <a:r>
              <a:rPr lang="en-US" sz="3600" b="0" i="0" dirty="0">
                <a:solidFill>
                  <a:srgbClr val="292929"/>
                </a:solidFill>
                <a:effectLst/>
                <a:latin typeface="source-serif-pro"/>
              </a:rPr>
              <a:t>/grayscale image we used for the input. The result will be creating a </a:t>
            </a:r>
            <a:r>
              <a:rPr lang="en-US" sz="3600" b="1" i="0" dirty="0">
                <a:solidFill>
                  <a:srgbClr val="292929"/>
                </a:solidFill>
                <a:effectLst/>
                <a:latin typeface="source-serif-pro"/>
              </a:rPr>
              <a:t>Lab</a:t>
            </a:r>
            <a:r>
              <a:rPr lang="en-US" sz="3600" b="0" i="0" dirty="0">
                <a:solidFill>
                  <a:srgbClr val="292929"/>
                </a:solidFill>
                <a:effectLst/>
                <a:latin typeface="source-serif-pro"/>
              </a:rPr>
              <a:t> image.</a:t>
            </a:r>
          </a:p>
          <a:p>
            <a:br>
              <a:rPr lang="en-US" sz="3600" dirty="0">
                <a:effectLst/>
              </a:rPr>
            </a:br>
            <a:endParaRPr sz="3500" dirty="0">
              <a:latin typeface="Arial MT"/>
              <a:cs typeface="Arial MT"/>
            </a:endParaRPr>
          </a:p>
        </p:txBody>
      </p:sp>
      <p:sp>
        <p:nvSpPr>
          <p:cNvPr id="7" name="object 4">
            <a:extLst>
              <a:ext uri="{FF2B5EF4-FFF2-40B4-BE49-F238E27FC236}">
                <a16:creationId xmlns:a16="http://schemas.microsoft.com/office/drawing/2014/main" id="{012021E0-6A80-35DF-A430-3730A02BA34C}"/>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Alpha version</a:t>
            </a:r>
            <a:endParaRPr lang="fr-FR" kern="0" spc="15" dirty="0"/>
          </a:p>
        </p:txBody>
      </p:sp>
      <p:pic>
        <p:nvPicPr>
          <p:cNvPr id="2050" name="Picture 2">
            <a:extLst>
              <a:ext uri="{FF2B5EF4-FFF2-40B4-BE49-F238E27FC236}">
                <a16:creationId xmlns:a16="http://schemas.microsoft.com/office/drawing/2014/main" id="{7DF48DE3-E2BC-DDE8-4653-627ACCAE1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30" y="4953000"/>
            <a:ext cx="11056659"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39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DC7823F3-063F-42EA-0FA6-A365B6F3E7DF}"/>
              </a:ext>
            </a:extLst>
          </p:cNvPr>
          <p:cNvSpPr txBox="1"/>
          <p:nvPr/>
        </p:nvSpPr>
        <p:spPr>
          <a:xfrm>
            <a:off x="228600" y="1001316"/>
            <a:ext cx="10058400" cy="6771084"/>
          </a:xfrm>
          <a:prstGeom prst="rect">
            <a:avLst/>
          </a:prstGeom>
        </p:spPr>
        <p:txBody>
          <a:bodyPr vert="horz" wrap="square" lIns="0" tIns="121920" rIns="0" bIns="0" rtlCol="0">
            <a:spAutoFit/>
          </a:bodyPr>
          <a:lstStyle/>
          <a:p>
            <a:pPr algn="l"/>
            <a:r>
              <a:rPr lang="en-US" sz="3600" b="0" i="0" dirty="0">
                <a:solidFill>
                  <a:srgbClr val="292929"/>
                </a:solidFill>
                <a:effectLst/>
                <a:latin typeface="source-serif-pro"/>
              </a:rPr>
              <a:t>To turn one layer into two layers, we use convolutional filters. Think of them as the blue/red filters in 3D glasses. Each filter determines what we see in a </a:t>
            </a:r>
            <a:r>
              <a:rPr lang="en-US" sz="3600" b="0" i="0" dirty="0" err="1">
                <a:solidFill>
                  <a:srgbClr val="292929"/>
                </a:solidFill>
                <a:effectLst/>
                <a:latin typeface="source-serif-pro"/>
              </a:rPr>
              <a:t>picture.They</a:t>
            </a:r>
            <a:r>
              <a:rPr lang="en-US" sz="3600" b="0" i="0" dirty="0">
                <a:solidFill>
                  <a:srgbClr val="292929"/>
                </a:solidFill>
                <a:effectLst/>
                <a:latin typeface="source-serif-pro"/>
              </a:rPr>
              <a:t> can highlight or remove something to extract information out of the picture. The network can either create a new image from a filter or combine several filters into one image.</a:t>
            </a:r>
          </a:p>
          <a:p>
            <a:pPr algn="l"/>
            <a:r>
              <a:rPr lang="en-US" sz="3600" b="0" i="0" dirty="0">
                <a:solidFill>
                  <a:srgbClr val="292929"/>
                </a:solidFill>
                <a:effectLst/>
                <a:latin typeface="source-serif-pro"/>
              </a:rPr>
              <a:t>For a convolutional neural network, each filter is automatically adjusted to help with the intended outcome. </a:t>
            </a:r>
          </a:p>
          <a:p>
            <a:pPr algn="l"/>
            <a:r>
              <a:rPr lang="en-US" sz="3600" b="0" i="0" dirty="0">
                <a:solidFill>
                  <a:srgbClr val="292929"/>
                </a:solidFill>
                <a:effectLst/>
                <a:latin typeface="source-serif-pro"/>
              </a:rPr>
              <a:t>We’ll start by stacking hundreds of filters and narrow them down into two </a:t>
            </a:r>
            <a:r>
              <a:rPr lang="en-US" sz="3600" b="0" i="0" dirty="0" err="1">
                <a:solidFill>
                  <a:srgbClr val="292929"/>
                </a:solidFill>
                <a:effectLst/>
                <a:latin typeface="source-serif-pro"/>
              </a:rPr>
              <a:t>layers,the</a:t>
            </a:r>
            <a:r>
              <a:rPr lang="en-US" sz="3600" b="0" i="0" dirty="0">
                <a:solidFill>
                  <a:srgbClr val="292929"/>
                </a:solidFill>
                <a:effectLst/>
                <a:latin typeface="source-serif-pro"/>
              </a:rPr>
              <a:t> </a:t>
            </a:r>
            <a:r>
              <a:rPr lang="en-US" sz="3600" b="1" i="0" dirty="0">
                <a:solidFill>
                  <a:srgbClr val="292929"/>
                </a:solidFill>
                <a:effectLst/>
                <a:latin typeface="source-serif-pro"/>
              </a:rPr>
              <a:t>a </a:t>
            </a:r>
            <a:r>
              <a:rPr lang="en-US" sz="3600" b="0" i="0" dirty="0">
                <a:solidFill>
                  <a:srgbClr val="292929"/>
                </a:solidFill>
                <a:effectLst/>
                <a:latin typeface="source-serif-pro"/>
              </a:rPr>
              <a:t>and </a:t>
            </a:r>
            <a:r>
              <a:rPr lang="en-US" sz="3600" b="1" i="0" dirty="0">
                <a:solidFill>
                  <a:srgbClr val="292929"/>
                </a:solidFill>
                <a:effectLst/>
                <a:latin typeface="source-serif-pro"/>
              </a:rPr>
              <a:t>b</a:t>
            </a:r>
            <a:r>
              <a:rPr lang="en-US" sz="3600" b="0" i="0" dirty="0">
                <a:solidFill>
                  <a:srgbClr val="292929"/>
                </a:solidFill>
                <a:effectLst/>
                <a:latin typeface="source-serif-pro"/>
              </a:rPr>
              <a:t> layers.</a:t>
            </a:r>
          </a:p>
        </p:txBody>
      </p:sp>
      <p:sp>
        <p:nvSpPr>
          <p:cNvPr id="7" name="object 4">
            <a:extLst>
              <a:ext uri="{FF2B5EF4-FFF2-40B4-BE49-F238E27FC236}">
                <a16:creationId xmlns:a16="http://schemas.microsoft.com/office/drawing/2014/main" id="{012021E0-6A80-35DF-A430-3730A02BA34C}"/>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Alpha version</a:t>
            </a:r>
            <a:endParaRPr lang="fr-FR" kern="0" spc="15" dirty="0"/>
          </a:p>
        </p:txBody>
      </p:sp>
    </p:spTree>
    <p:extLst>
      <p:ext uri="{BB962C8B-B14F-4D97-AF65-F5344CB8AC3E}">
        <p14:creationId xmlns:p14="http://schemas.microsoft.com/office/powerpoint/2010/main" val="202940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0" y="1060776"/>
            <a:ext cx="10134600" cy="1754326"/>
          </a:xfrm>
          <a:prstGeom prst="rect">
            <a:avLst/>
          </a:prstGeom>
          <a:noFill/>
        </p:spPr>
        <p:txBody>
          <a:bodyPr wrap="square">
            <a:spAutoFit/>
          </a:bodyPr>
          <a:lstStyle/>
          <a:p>
            <a:r>
              <a:rPr lang="en-US" sz="3600" dirty="0">
                <a:solidFill>
                  <a:srgbClr val="292929"/>
                </a:solidFill>
                <a:latin typeface="source-serif-pro"/>
              </a:rPr>
              <a:t>To understand the weakness of the alpha version, try coloring an image it has not been trained on. If you try it, you’ll see that it makes a poor attempt. </a:t>
            </a:r>
            <a:endParaRPr lang="fr-FR" sz="3600" dirty="0">
              <a:solidFill>
                <a:srgbClr val="292929"/>
              </a:solidFill>
              <a:latin typeface="source-serif-pro"/>
            </a:endParaRPr>
          </a:p>
        </p:txBody>
      </p:sp>
      <p:pic>
        <p:nvPicPr>
          <p:cNvPr id="3074" name="Picture 2">
            <a:extLst>
              <a:ext uri="{FF2B5EF4-FFF2-40B4-BE49-F238E27FC236}">
                <a16:creationId xmlns:a16="http://schemas.microsoft.com/office/drawing/2014/main" id="{91B6B444-CE46-B78D-BC78-4AEF8BB03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1" y="3351783"/>
            <a:ext cx="10058400" cy="3360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74152"/>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0" y="1060776"/>
            <a:ext cx="10134600" cy="2308324"/>
          </a:xfrm>
          <a:prstGeom prst="rect">
            <a:avLst/>
          </a:prstGeom>
          <a:noFill/>
        </p:spPr>
        <p:txBody>
          <a:bodyPr wrap="square">
            <a:spAutoFit/>
          </a:bodyPr>
          <a:lstStyle/>
          <a:p>
            <a:r>
              <a:rPr lang="en-US" sz="3600" dirty="0">
                <a:solidFill>
                  <a:srgbClr val="292929"/>
                </a:solidFill>
                <a:latin typeface="source-serif-pro"/>
              </a:rPr>
              <a:t>It’s because the network has memorized the information. It has not learned how to color an image it hasn’t seen before. But this is what we’ll do in the beta version. We’ll teach our network to generalize</a:t>
            </a:r>
            <a:endParaRPr lang="fr-FR" sz="3600" dirty="0">
              <a:solidFill>
                <a:srgbClr val="292929"/>
              </a:solidFill>
              <a:latin typeface="source-serif-pro"/>
            </a:endParaRPr>
          </a:p>
        </p:txBody>
      </p:sp>
    </p:spTree>
    <p:extLst>
      <p:ext uri="{BB962C8B-B14F-4D97-AF65-F5344CB8AC3E}">
        <p14:creationId xmlns:p14="http://schemas.microsoft.com/office/powerpoint/2010/main" val="398395263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0" y="1060776"/>
            <a:ext cx="10134600" cy="6186309"/>
          </a:xfrm>
          <a:prstGeom prst="rect">
            <a:avLst/>
          </a:prstGeom>
          <a:noFill/>
        </p:spPr>
        <p:txBody>
          <a:bodyPr wrap="square">
            <a:spAutoFit/>
          </a:bodyPr>
          <a:lstStyle/>
          <a:p>
            <a:pPr algn="l"/>
            <a:r>
              <a:rPr lang="en-US" sz="3600" b="1" i="0" dirty="0">
                <a:solidFill>
                  <a:srgbClr val="292929"/>
                </a:solidFill>
                <a:effectLst/>
                <a:latin typeface="sohne"/>
              </a:rPr>
              <a:t>The feature extractor</a:t>
            </a:r>
          </a:p>
          <a:p>
            <a:pPr algn="l"/>
            <a:r>
              <a:rPr lang="en-US" sz="3600" b="0" i="0" dirty="0">
                <a:solidFill>
                  <a:srgbClr val="292929"/>
                </a:solidFill>
                <a:effectLst/>
                <a:latin typeface="source-serif-pro"/>
              </a:rPr>
              <a:t>Our neural network finds characteristics that link grayscale images with their colored versions.</a:t>
            </a:r>
          </a:p>
          <a:p>
            <a:pPr algn="l"/>
            <a:endParaRPr lang="en-US" sz="3600" b="0" i="0" dirty="0">
              <a:solidFill>
                <a:srgbClr val="292929"/>
              </a:solidFill>
              <a:effectLst/>
              <a:latin typeface="source-serif-pro"/>
            </a:endParaRPr>
          </a:p>
          <a:p>
            <a:pPr algn="l"/>
            <a:r>
              <a:rPr lang="en-US" sz="3600" b="0" i="0" dirty="0">
                <a:solidFill>
                  <a:srgbClr val="292929"/>
                </a:solidFill>
                <a:effectLst/>
                <a:latin typeface="source-serif-pro"/>
              </a:rPr>
              <a:t>Imagine you had to color black and white images but with restriction that you can only see nine pixels at a time. You could scan each image from the top left to bottom right and try to predict which color each pixel should be.</a:t>
            </a:r>
          </a:p>
          <a:p>
            <a:br>
              <a:rPr lang="en-US" sz="3600" dirty="0">
                <a:effectLst/>
              </a:rPr>
            </a:br>
            <a:endParaRPr lang="fr-FR" sz="3600" dirty="0">
              <a:solidFill>
                <a:srgbClr val="292929"/>
              </a:solidFill>
              <a:latin typeface="source-serif-pro"/>
            </a:endParaRPr>
          </a:p>
        </p:txBody>
      </p:sp>
    </p:spTree>
    <p:extLst>
      <p:ext uri="{BB962C8B-B14F-4D97-AF65-F5344CB8AC3E}">
        <p14:creationId xmlns:p14="http://schemas.microsoft.com/office/powerpoint/2010/main" val="311608383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2178040"/>
            <a:ext cx="10134600" cy="3970318"/>
          </a:xfrm>
          <a:prstGeom prst="rect">
            <a:avLst/>
          </a:prstGeom>
          <a:noFill/>
        </p:spPr>
        <p:txBody>
          <a:bodyPr wrap="square">
            <a:spAutoFit/>
          </a:bodyPr>
          <a:lstStyle/>
          <a:p>
            <a:pPr algn="l"/>
            <a:r>
              <a:rPr lang="en-US" sz="3600" b="0" i="0" dirty="0">
                <a:solidFill>
                  <a:srgbClr val="292929"/>
                </a:solidFill>
                <a:effectLst/>
                <a:latin typeface="source-serif-pro"/>
              </a:rPr>
              <a:t>For example, these nine pixels are the edge of the nostril from the woman just above. As you can imagine, it’d be next to impossible to make a good colorization, so you break it down into steps.</a:t>
            </a:r>
          </a:p>
          <a:p>
            <a:pPr algn="l"/>
            <a:endParaRPr lang="en-US" sz="3600" b="0" i="0" dirty="0">
              <a:solidFill>
                <a:srgbClr val="292929"/>
              </a:solidFill>
              <a:effectLst/>
              <a:latin typeface="source-serif-pro"/>
            </a:endParaRPr>
          </a:p>
          <a:p>
            <a:br>
              <a:rPr lang="en-US" sz="3600" dirty="0"/>
            </a:br>
            <a:endParaRPr lang="fr-FR" sz="3600" dirty="0">
              <a:solidFill>
                <a:srgbClr val="292929"/>
              </a:solidFill>
              <a:latin typeface="source-serif-pro"/>
            </a:endParaRPr>
          </a:p>
        </p:txBody>
      </p:sp>
      <p:pic>
        <p:nvPicPr>
          <p:cNvPr id="4098" name="Picture 2">
            <a:extLst>
              <a:ext uri="{FF2B5EF4-FFF2-40B4-BE49-F238E27FC236}">
                <a16:creationId xmlns:a16="http://schemas.microsoft.com/office/drawing/2014/main" id="{5FCC78BA-610E-C49F-F154-3B57B9EAB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87" y="1060776"/>
            <a:ext cx="83343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44950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970318"/>
          </a:xfrm>
          <a:prstGeom prst="rect">
            <a:avLst/>
          </a:prstGeom>
          <a:noFill/>
        </p:spPr>
        <p:txBody>
          <a:bodyPr wrap="square">
            <a:spAutoFit/>
          </a:bodyPr>
          <a:lstStyle/>
          <a:p>
            <a:pPr algn="l"/>
            <a:r>
              <a:rPr lang="en-US" sz="3600" b="0" i="0" dirty="0">
                <a:solidFill>
                  <a:srgbClr val="292929"/>
                </a:solidFill>
                <a:effectLst/>
                <a:latin typeface="source-serif-pro"/>
              </a:rPr>
              <a:t>First, you look for simple patterns: a diagonal line, all black pixels, and so on. You look for the same exact pattern in each square and remove the pixels that don’t match. You generate 64 new images from your 64 mini filters.</a:t>
            </a:r>
          </a:p>
          <a:p>
            <a:br>
              <a:rPr lang="en-US" sz="3600" dirty="0">
                <a:effectLst/>
              </a:rPr>
            </a:br>
            <a:endParaRPr lang="fr-FR" sz="3600" dirty="0">
              <a:solidFill>
                <a:srgbClr val="292929"/>
              </a:solidFill>
              <a:latin typeface="source-serif-pro"/>
            </a:endParaRPr>
          </a:p>
        </p:txBody>
      </p:sp>
      <p:pic>
        <p:nvPicPr>
          <p:cNvPr id="5122" name="Picture 2">
            <a:extLst>
              <a:ext uri="{FF2B5EF4-FFF2-40B4-BE49-F238E27FC236}">
                <a16:creationId xmlns:a16="http://schemas.microsoft.com/office/drawing/2014/main" id="{93683026-FF1F-59AF-5180-AE6E1C0BA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212" y="4495800"/>
            <a:ext cx="1192202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23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416320"/>
          </a:xfrm>
          <a:prstGeom prst="rect">
            <a:avLst/>
          </a:prstGeom>
          <a:noFill/>
        </p:spPr>
        <p:txBody>
          <a:bodyPr wrap="square">
            <a:spAutoFit/>
          </a:bodyPr>
          <a:lstStyle/>
          <a:p>
            <a:pPr algn="l"/>
            <a:r>
              <a:rPr lang="en-US" sz="3600" b="0" i="0" dirty="0">
                <a:solidFill>
                  <a:srgbClr val="292929"/>
                </a:solidFill>
                <a:effectLst/>
                <a:latin typeface="source-serif-pro"/>
              </a:rPr>
              <a:t>If you scan the images again, you’d see the same small patterns you’ve already detected. To gain a higher level understanding of the image, you decrease the image size in half.</a:t>
            </a:r>
          </a:p>
          <a:p>
            <a:br>
              <a:rPr lang="en-US" sz="3600" dirty="0">
                <a:effectLst/>
              </a:rPr>
            </a:br>
            <a:endParaRPr lang="fr-FR" sz="3600" dirty="0">
              <a:solidFill>
                <a:srgbClr val="292929"/>
              </a:solidFill>
              <a:latin typeface="source-serif-pro"/>
            </a:endParaRPr>
          </a:p>
        </p:txBody>
      </p:sp>
      <p:pic>
        <p:nvPicPr>
          <p:cNvPr id="6146" name="Picture 2">
            <a:extLst>
              <a:ext uri="{FF2B5EF4-FFF2-40B4-BE49-F238E27FC236}">
                <a16:creationId xmlns:a16="http://schemas.microsoft.com/office/drawing/2014/main" id="{E375647A-EB9F-D3C8-9576-7B79C4889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98" y="3720532"/>
            <a:ext cx="11101196" cy="281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41568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5078313"/>
          </a:xfrm>
          <a:prstGeom prst="rect">
            <a:avLst/>
          </a:prstGeom>
          <a:noFill/>
        </p:spPr>
        <p:txBody>
          <a:bodyPr wrap="square">
            <a:spAutoFit/>
          </a:bodyPr>
          <a:lstStyle/>
          <a:p>
            <a:pPr algn="l"/>
            <a:r>
              <a:rPr lang="en-US" sz="3600" b="0" i="0" dirty="0">
                <a:solidFill>
                  <a:srgbClr val="292929"/>
                </a:solidFill>
                <a:effectLst/>
                <a:latin typeface="source-serif-pro"/>
              </a:rPr>
              <a:t>You still only have a 3x3 filter to scan each image. But by combining your new nine pixels with your lower level filters, you can detect more complex patterns. One pixel combination might form a half circle, a small dot, or a line. Again, you repeatedly extract the same pattern from the image. This time, you generate 128 new filtered images.</a:t>
            </a:r>
          </a:p>
          <a:p>
            <a:br>
              <a:rPr lang="en-US" sz="3600" dirty="0">
                <a:effectLst/>
              </a:rPr>
            </a:br>
            <a:endParaRPr lang="fr-FR" sz="3600" dirty="0">
              <a:solidFill>
                <a:srgbClr val="292929"/>
              </a:solidFill>
              <a:latin typeface="source-serif-pro"/>
            </a:endParaRPr>
          </a:p>
        </p:txBody>
      </p:sp>
      <p:pic>
        <p:nvPicPr>
          <p:cNvPr id="2" name="Picture 2">
            <a:extLst>
              <a:ext uri="{FF2B5EF4-FFF2-40B4-BE49-F238E27FC236}">
                <a16:creationId xmlns:a16="http://schemas.microsoft.com/office/drawing/2014/main" id="{73B6707D-CB9E-3B56-5105-014E9AE06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 y="5317699"/>
            <a:ext cx="83343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83017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163" y="308864"/>
            <a:ext cx="7397115" cy="716671"/>
          </a:xfrm>
          <a:prstGeom prst="rect">
            <a:avLst/>
          </a:prstGeom>
        </p:spPr>
        <p:txBody>
          <a:bodyPr vert="horz" wrap="square" lIns="0" tIns="12700" rIns="0" bIns="0" rtlCol="0">
            <a:spAutoFit/>
          </a:bodyPr>
          <a:lstStyle/>
          <a:p>
            <a:pPr marL="12700" marR="5080">
              <a:lnSpc>
                <a:spcPct val="100600"/>
              </a:lnSpc>
              <a:spcBef>
                <a:spcPts val="100"/>
              </a:spcBef>
            </a:pPr>
            <a:r>
              <a:rPr lang="en-US" spc="10"/>
              <a:t>Plan :</a:t>
            </a:r>
            <a:endParaRPr lang="en-US" spc="15" dirty="0"/>
          </a:p>
        </p:txBody>
      </p:sp>
      <p:sp>
        <p:nvSpPr>
          <p:cNvPr id="3" name="object 3"/>
          <p:cNvSpPr txBox="1"/>
          <p:nvPr/>
        </p:nvSpPr>
        <p:spPr>
          <a:xfrm>
            <a:off x="568275" y="1219200"/>
            <a:ext cx="8861425" cy="5924699"/>
          </a:xfrm>
          <a:prstGeom prst="rect">
            <a:avLst/>
          </a:prstGeom>
        </p:spPr>
        <p:txBody>
          <a:bodyPr vert="horz" wrap="square" lIns="0" tIns="121920" rIns="0" bIns="0" rtlCol="0">
            <a:spAutoFit/>
          </a:bodyPr>
          <a:lstStyle/>
          <a:p>
            <a:pPr marL="390525" indent="-378460">
              <a:lnSpc>
                <a:spcPct val="100000"/>
              </a:lnSpc>
              <a:spcBef>
                <a:spcPts val="865"/>
              </a:spcBef>
              <a:buClr>
                <a:srgbClr val="0099CC"/>
              </a:buClr>
              <a:buSzPct val="81428"/>
              <a:buFont typeface="Wingdings"/>
              <a:buChar char=""/>
              <a:tabLst>
                <a:tab pos="391160" algn="l"/>
              </a:tabLst>
            </a:pPr>
            <a:r>
              <a:rPr lang="fr-FR" sz="3500" spc="5" dirty="0">
                <a:latin typeface="Arial MT"/>
                <a:cs typeface="Arial MT"/>
              </a:rPr>
              <a:t>Introduction</a:t>
            </a:r>
          </a:p>
          <a:p>
            <a:pPr marL="390525" indent="-378460">
              <a:lnSpc>
                <a:spcPct val="100000"/>
              </a:lnSpc>
              <a:spcBef>
                <a:spcPts val="865"/>
              </a:spcBef>
              <a:buClr>
                <a:srgbClr val="0099CC"/>
              </a:buClr>
              <a:buSzPct val="81428"/>
              <a:buFont typeface="Wingdings"/>
              <a:buChar char=""/>
              <a:tabLst>
                <a:tab pos="391160" algn="l"/>
              </a:tabLst>
            </a:pPr>
            <a:r>
              <a:rPr lang="fr-FR" sz="3500" spc="5" dirty="0" err="1">
                <a:latin typeface="Arial MT"/>
                <a:cs typeface="Arial MT"/>
              </a:rPr>
              <a:t>Core</a:t>
            </a:r>
            <a:r>
              <a:rPr lang="fr-FR" sz="3500" spc="5" dirty="0">
                <a:latin typeface="Arial MT"/>
                <a:cs typeface="Arial MT"/>
              </a:rPr>
              <a:t> </a:t>
            </a:r>
            <a:r>
              <a:rPr lang="fr-FR" sz="3500" spc="5" dirty="0" err="1">
                <a:latin typeface="Arial MT"/>
                <a:cs typeface="Arial MT"/>
              </a:rPr>
              <a:t>logic</a:t>
            </a:r>
            <a:endParaRPr lang="fr-FR" sz="3500" spc="5" dirty="0">
              <a:latin typeface="Arial MT"/>
              <a:cs typeface="Arial MT"/>
            </a:endParaRPr>
          </a:p>
          <a:p>
            <a:pPr marL="390525" indent="-378460">
              <a:lnSpc>
                <a:spcPct val="100000"/>
              </a:lnSpc>
              <a:spcBef>
                <a:spcPts val="865"/>
              </a:spcBef>
              <a:buClr>
                <a:srgbClr val="0099CC"/>
              </a:buClr>
              <a:buSzPct val="81428"/>
              <a:buFont typeface="Wingdings"/>
              <a:buChar char=""/>
              <a:tabLst>
                <a:tab pos="391160" algn="l"/>
              </a:tabLst>
            </a:pPr>
            <a:r>
              <a:rPr lang="fr-FR" sz="3500" dirty="0">
                <a:latin typeface="Arial MT"/>
                <a:cs typeface="Arial MT"/>
              </a:rPr>
              <a:t>Alpha version</a:t>
            </a:r>
          </a:p>
          <a:p>
            <a:pPr marL="390525" indent="-378460">
              <a:lnSpc>
                <a:spcPct val="100000"/>
              </a:lnSpc>
              <a:spcBef>
                <a:spcPts val="865"/>
              </a:spcBef>
              <a:buClr>
                <a:srgbClr val="0099CC"/>
              </a:buClr>
              <a:buSzPct val="81428"/>
              <a:buFont typeface="Wingdings"/>
              <a:buChar char=""/>
              <a:tabLst>
                <a:tab pos="391160" algn="l"/>
              </a:tabLst>
            </a:pPr>
            <a:r>
              <a:rPr lang="fr-FR" sz="3500" dirty="0">
                <a:latin typeface="Arial MT"/>
                <a:cs typeface="Arial MT"/>
              </a:rPr>
              <a:t>Beta version</a:t>
            </a:r>
          </a:p>
          <a:p>
            <a:pPr marL="390525" indent="-378460">
              <a:lnSpc>
                <a:spcPct val="100000"/>
              </a:lnSpc>
              <a:spcBef>
                <a:spcPts val="865"/>
              </a:spcBef>
              <a:buClr>
                <a:srgbClr val="0099CC"/>
              </a:buClr>
              <a:buSzPct val="81428"/>
              <a:buFont typeface="Wingdings"/>
              <a:buChar char=""/>
              <a:tabLst>
                <a:tab pos="391160" algn="l"/>
              </a:tabLst>
            </a:pPr>
            <a:r>
              <a:rPr lang="fr-FR" sz="3500" spc="10" dirty="0">
                <a:latin typeface="Arial MT"/>
                <a:cs typeface="Arial MT"/>
              </a:rPr>
              <a:t>Full-version</a:t>
            </a:r>
          </a:p>
          <a:p>
            <a:pPr marL="390525" indent="-378460">
              <a:lnSpc>
                <a:spcPct val="100000"/>
              </a:lnSpc>
              <a:spcBef>
                <a:spcPts val="865"/>
              </a:spcBef>
              <a:buClr>
                <a:srgbClr val="0099CC"/>
              </a:buClr>
              <a:buSzPct val="81428"/>
              <a:buFont typeface="Wingdings"/>
              <a:buChar char=""/>
              <a:tabLst>
                <a:tab pos="391160" algn="l"/>
              </a:tabLst>
            </a:pPr>
            <a:r>
              <a:rPr lang="fr-FR" sz="3600" dirty="0"/>
              <a:t>GAN version</a:t>
            </a:r>
          </a:p>
          <a:p>
            <a:pPr marL="12065">
              <a:lnSpc>
                <a:spcPct val="100000"/>
              </a:lnSpc>
              <a:spcBef>
                <a:spcPts val="865"/>
              </a:spcBef>
              <a:buClr>
                <a:srgbClr val="0099CC"/>
              </a:buClr>
              <a:buSzPct val="81428"/>
              <a:tabLst>
                <a:tab pos="391160" algn="l"/>
              </a:tabLst>
            </a:pPr>
            <a:endParaRPr lang="fr-FR" sz="3600" dirty="0"/>
          </a:p>
          <a:p>
            <a:pPr marL="390525" indent="-378460">
              <a:lnSpc>
                <a:spcPct val="100000"/>
              </a:lnSpc>
              <a:spcBef>
                <a:spcPts val="850"/>
              </a:spcBef>
              <a:buClr>
                <a:srgbClr val="0099CC"/>
              </a:buClr>
              <a:buSzPct val="81428"/>
              <a:buFont typeface="Wingdings"/>
              <a:buChar char=""/>
              <a:tabLst>
                <a:tab pos="391160" algn="l"/>
              </a:tabLst>
            </a:pPr>
            <a:endParaRPr lang="fr-FR" sz="3500" dirty="0">
              <a:latin typeface="Arial MT"/>
              <a:cs typeface="Arial MT"/>
            </a:endParaRPr>
          </a:p>
          <a:p>
            <a:pPr marL="390525" indent="-378460">
              <a:lnSpc>
                <a:spcPct val="100000"/>
              </a:lnSpc>
              <a:spcBef>
                <a:spcPts val="865"/>
              </a:spcBef>
              <a:buClr>
                <a:srgbClr val="0099CC"/>
              </a:buClr>
              <a:buSzPct val="81428"/>
              <a:buFont typeface="Wingdings"/>
              <a:buChar char=""/>
              <a:tabLst>
                <a:tab pos="391160" algn="l"/>
              </a:tabLst>
            </a:pPr>
            <a:endParaRPr lang="fr-FR" sz="3500" dirty="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1200329"/>
          </a:xfrm>
          <a:prstGeom prst="rect">
            <a:avLst/>
          </a:prstGeom>
          <a:noFill/>
        </p:spPr>
        <p:txBody>
          <a:bodyPr wrap="square">
            <a:spAutoFit/>
          </a:bodyPr>
          <a:lstStyle/>
          <a:p>
            <a:pPr algn="l"/>
            <a:r>
              <a:rPr lang="en-US" sz="3600" b="0" i="0" dirty="0">
                <a:solidFill>
                  <a:srgbClr val="292929"/>
                </a:solidFill>
                <a:effectLst/>
                <a:latin typeface="source-serif-pro"/>
              </a:rPr>
              <a:t>After a couple of steps the filtered images you produce might look something like these:</a:t>
            </a:r>
          </a:p>
        </p:txBody>
      </p:sp>
      <p:pic>
        <p:nvPicPr>
          <p:cNvPr id="7170" name="Picture 2">
            <a:extLst>
              <a:ext uri="{FF2B5EF4-FFF2-40B4-BE49-F238E27FC236}">
                <a16:creationId xmlns:a16="http://schemas.microsoft.com/office/drawing/2014/main" id="{C878E595-86FF-D957-09F2-A0D8D976B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71" y="3003176"/>
            <a:ext cx="9583257"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64478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5632311"/>
          </a:xfrm>
          <a:prstGeom prst="rect">
            <a:avLst/>
          </a:prstGeom>
          <a:noFill/>
        </p:spPr>
        <p:txBody>
          <a:bodyPr wrap="square">
            <a:spAutoFit/>
          </a:bodyPr>
          <a:lstStyle/>
          <a:p>
            <a:pPr algn="l"/>
            <a:r>
              <a:rPr lang="en-US" sz="3600" b="0" i="0" dirty="0">
                <a:solidFill>
                  <a:srgbClr val="292929"/>
                </a:solidFill>
                <a:effectLst/>
                <a:latin typeface="source-serif-pro"/>
              </a:rPr>
              <a:t>As mentioned, you start with low-level features, such as an edge. Layers closer to the output are combined into patterns. Then, they are combined into details, and eventually transformed into a face. This </a:t>
            </a:r>
            <a:r>
              <a:rPr lang="en-US" sz="3600" b="0" i="0" u="sng" dirty="0">
                <a:solidFill>
                  <a:srgbClr val="292929"/>
                </a:solidFill>
                <a:effectLst/>
                <a:latin typeface="source-serif-pro"/>
                <a:hlinkClick r:id="rId3"/>
              </a:rPr>
              <a:t>video tutorial</a:t>
            </a:r>
            <a:r>
              <a:rPr lang="en-US" sz="3600" b="0" i="0" dirty="0">
                <a:solidFill>
                  <a:srgbClr val="292929"/>
                </a:solidFill>
                <a:effectLst/>
                <a:latin typeface="source-serif-pro"/>
              </a:rPr>
              <a:t> provides a further explanation.</a:t>
            </a:r>
          </a:p>
          <a:p>
            <a:pPr algn="l"/>
            <a:r>
              <a:rPr lang="en-US" sz="3600" b="0" i="0" dirty="0">
                <a:solidFill>
                  <a:srgbClr val="292929"/>
                </a:solidFill>
                <a:effectLst/>
                <a:latin typeface="source-serif-pro"/>
              </a:rPr>
              <a:t>The process is similar to that of most neural networks that deal with vision. The type of network here is known as a convolutional neural network. </a:t>
            </a:r>
          </a:p>
          <a:p>
            <a:pPr algn="l"/>
            <a:r>
              <a:rPr lang="en-US" sz="3600" b="0" i="0" dirty="0">
                <a:solidFill>
                  <a:srgbClr val="292929"/>
                </a:solidFill>
                <a:effectLst/>
                <a:latin typeface="source-serif-pro"/>
              </a:rPr>
              <a:t>In these networks, you combine several filtered images to understand the context in the image.</a:t>
            </a:r>
          </a:p>
        </p:txBody>
      </p:sp>
    </p:spTree>
    <p:extLst>
      <p:ext uri="{BB962C8B-B14F-4D97-AF65-F5344CB8AC3E}">
        <p14:creationId xmlns:p14="http://schemas.microsoft.com/office/powerpoint/2010/main" val="209285295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4524315"/>
          </a:xfrm>
          <a:prstGeom prst="rect">
            <a:avLst/>
          </a:prstGeom>
          <a:noFill/>
        </p:spPr>
        <p:txBody>
          <a:bodyPr wrap="square">
            <a:spAutoFit/>
          </a:bodyPr>
          <a:lstStyle/>
          <a:p>
            <a:pPr algn="l"/>
            <a:r>
              <a:rPr lang="en-US" sz="3600" b="1" i="0" dirty="0">
                <a:solidFill>
                  <a:srgbClr val="292929"/>
                </a:solidFill>
                <a:effectLst/>
                <a:latin typeface="sohne"/>
              </a:rPr>
              <a:t>From feature extraction to color</a:t>
            </a:r>
          </a:p>
          <a:p>
            <a:pPr algn="l"/>
            <a:r>
              <a:rPr lang="en-US" sz="3600" b="0" i="0" dirty="0">
                <a:solidFill>
                  <a:srgbClr val="292929"/>
                </a:solidFill>
                <a:effectLst/>
                <a:latin typeface="source-serif-pro"/>
              </a:rPr>
              <a:t>The neural network operates in a trial and error manner. It first makes a random prediction for each pixel. Based on the error for each pixel, it works backward through the network to improve the feature extraction.</a:t>
            </a:r>
          </a:p>
          <a:p>
            <a:br>
              <a:rPr lang="en-US" sz="3600" dirty="0"/>
            </a:br>
            <a:endParaRPr lang="en-US" sz="3600" b="0" i="0" dirty="0">
              <a:solidFill>
                <a:srgbClr val="292929"/>
              </a:solidFill>
              <a:effectLst/>
              <a:latin typeface="source-serif-pro"/>
            </a:endParaRPr>
          </a:p>
        </p:txBody>
      </p:sp>
    </p:spTree>
    <p:extLst>
      <p:ext uri="{BB962C8B-B14F-4D97-AF65-F5344CB8AC3E}">
        <p14:creationId xmlns:p14="http://schemas.microsoft.com/office/powerpoint/2010/main" val="285698551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5078313"/>
          </a:xfrm>
          <a:prstGeom prst="rect">
            <a:avLst/>
          </a:prstGeom>
          <a:noFill/>
        </p:spPr>
        <p:txBody>
          <a:bodyPr wrap="square">
            <a:spAutoFit/>
          </a:bodyPr>
          <a:lstStyle/>
          <a:p>
            <a:pPr algn="l"/>
            <a:r>
              <a:rPr lang="en-US" sz="3600" b="0" i="0" dirty="0">
                <a:solidFill>
                  <a:srgbClr val="292929"/>
                </a:solidFill>
                <a:effectLst/>
                <a:latin typeface="source-serif-pro"/>
              </a:rPr>
              <a:t>It starts adjusting for the situations that generate the largest errors. In this case, the adjustments are: whether to color or not, and how to locate different objects.</a:t>
            </a:r>
          </a:p>
          <a:p>
            <a:pPr algn="l"/>
            <a:r>
              <a:rPr lang="en-US" sz="3600" b="0" i="0" dirty="0">
                <a:solidFill>
                  <a:srgbClr val="292929"/>
                </a:solidFill>
                <a:effectLst/>
                <a:latin typeface="source-serif-pro"/>
              </a:rPr>
              <a:t>The network starts by coloring all the objects brown. It’s the color that is most similar to all other colors, thus producing the smallest error.</a:t>
            </a:r>
          </a:p>
          <a:p>
            <a:br>
              <a:rPr lang="en-US" sz="3600" dirty="0"/>
            </a:br>
            <a:endParaRPr lang="en-US" sz="3600" b="0" i="0" dirty="0">
              <a:solidFill>
                <a:srgbClr val="292929"/>
              </a:solidFill>
              <a:effectLst/>
              <a:latin typeface="source-serif-pro"/>
            </a:endParaRPr>
          </a:p>
        </p:txBody>
      </p:sp>
    </p:spTree>
    <p:extLst>
      <p:ext uri="{BB962C8B-B14F-4D97-AF65-F5344CB8AC3E}">
        <p14:creationId xmlns:p14="http://schemas.microsoft.com/office/powerpoint/2010/main" val="404004911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416320"/>
          </a:xfrm>
          <a:prstGeom prst="rect">
            <a:avLst/>
          </a:prstGeom>
          <a:noFill/>
        </p:spPr>
        <p:txBody>
          <a:bodyPr wrap="square">
            <a:spAutoFit/>
          </a:bodyPr>
          <a:lstStyle/>
          <a:p>
            <a:pPr algn="l"/>
            <a:r>
              <a:rPr lang="en-US" sz="3600" b="0" i="0" dirty="0">
                <a:solidFill>
                  <a:srgbClr val="292929"/>
                </a:solidFill>
                <a:effectLst/>
                <a:latin typeface="source-serif-pro"/>
              </a:rPr>
              <a:t>Because most of the training data is quite similar, the network struggles to differentiate between different objects. It will fail to generate more nuanced colors. That’s what we’ll explore in the full version.</a:t>
            </a:r>
          </a:p>
          <a:p>
            <a:br>
              <a:rPr lang="en-US" sz="3600" dirty="0"/>
            </a:br>
            <a:endParaRPr lang="en-US" sz="3600" b="0" i="0" dirty="0">
              <a:solidFill>
                <a:srgbClr val="292929"/>
              </a:solidFill>
              <a:effectLst/>
              <a:latin typeface="source-serif-pro"/>
            </a:endParaRPr>
          </a:p>
        </p:txBody>
      </p:sp>
    </p:spTree>
    <p:extLst>
      <p:ext uri="{BB962C8B-B14F-4D97-AF65-F5344CB8AC3E}">
        <p14:creationId xmlns:p14="http://schemas.microsoft.com/office/powerpoint/2010/main" val="229807120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Beta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2862322"/>
          </a:xfrm>
          <a:prstGeom prst="rect">
            <a:avLst/>
          </a:prstGeom>
          <a:noFill/>
        </p:spPr>
        <p:txBody>
          <a:bodyPr wrap="square">
            <a:spAutoFit/>
          </a:bodyPr>
          <a:lstStyle/>
          <a:p>
            <a:pPr algn="l"/>
            <a:r>
              <a:rPr lang="en-US" sz="3600" b="0" i="0" dirty="0">
                <a:solidFill>
                  <a:srgbClr val="292929"/>
                </a:solidFill>
                <a:effectLst/>
                <a:latin typeface="source-serif-pro"/>
              </a:rPr>
              <a:t>Below is the result of coloring the validation images with our beta version.</a:t>
            </a:r>
          </a:p>
          <a:p>
            <a:br>
              <a:rPr lang="en-US" sz="3600" dirty="0"/>
            </a:br>
            <a:br>
              <a:rPr lang="en-US" sz="3600" dirty="0"/>
            </a:br>
            <a:endParaRPr lang="en-US" sz="3600" b="0" i="0" dirty="0">
              <a:solidFill>
                <a:srgbClr val="292929"/>
              </a:solidFill>
              <a:effectLst/>
              <a:latin typeface="source-serif-pro"/>
            </a:endParaRPr>
          </a:p>
        </p:txBody>
      </p:sp>
      <p:pic>
        <p:nvPicPr>
          <p:cNvPr id="9" name="Picture 8" descr="A cartoon of a person wearing a mask&#10;&#10;Description automatically generated with low confidence">
            <a:extLst>
              <a:ext uri="{FF2B5EF4-FFF2-40B4-BE49-F238E27FC236}">
                <a16:creationId xmlns:a16="http://schemas.microsoft.com/office/drawing/2014/main" id="{5296432D-086D-9655-EFC5-DF0E7FB4D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5165444"/>
            <a:ext cx="2438400" cy="2438400"/>
          </a:xfrm>
          <a:prstGeom prst="rect">
            <a:avLst/>
          </a:prstGeom>
        </p:spPr>
      </p:pic>
      <p:pic>
        <p:nvPicPr>
          <p:cNvPr id="11" name="Picture 10" descr="A pixelated cartoon of a person&#10;&#10;Description automatically generated with low confidence">
            <a:extLst>
              <a:ext uri="{FF2B5EF4-FFF2-40B4-BE49-F238E27FC236}">
                <a16:creationId xmlns:a16="http://schemas.microsoft.com/office/drawing/2014/main" id="{453E48DF-D22B-1BBF-B69A-13D064146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551" y="5165444"/>
            <a:ext cx="2438400" cy="2438400"/>
          </a:xfrm>
          <a:prstGeom prst="rect">
            <a:avLst/>
          </a:prstGeom>
        </p:spPr>
      </p:pic>
      <p:pic>
        <p:nvPicPr>
          <p:cNvPr id="13" name="Picture 12" descr="A cartoon of a person&#10;&#10;Description automatically generated with low confidence">
            <a:extLst>
              <a:ext uri="{FF2B5EF4-FFF2-40B4-BE49-F238E27FC236}">
                <a16:creationId xmlns:a16="http://schemas.microsoft.com/office/drawing/2014/main" id="{62382108-D3F5-003C-DC20-1230DB437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5165444"/>
            <a:ext cx="2438400" cy="2438400"/>
          </a:xfrm>
          <a:prstGeom prst="rect">
            <a:avLst/>
          </a:prstGeom>
        </p:spPr>
      </p:pic>
      <p:pic>
        <p:nvPicPr>
          <p:cNvPr id="15" name="Picture 14" descr="A cartoon of a person smoking a pipe&#10;&#10;Description automatically generated with medium confidence">
            <a:extLst>
              <a:ext uri="{FF2B5EF4-FFF2-40B4-BE49-F238E27FC236}">
                <a16:creationId xmlns:a16="http://schemas.microsoft.com/office/drawing/2014/main" id="{D25A4F22-7D10-8697-81BB-C0800DC9F0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7000" y="2455039"/>
            <a:ext cx="2438400" cy="2438400"/>
          </a:xfrm>
          <a:prstGeom prst="rect">
            <a:avLst/>
          </a:prstGeom>
        </p:spPr>
      </p:pic>
      <p:pic>
        <p:nvPicPr>
          <p:cNvPr id="17" name="Picture 16" descr="A pixelated image of a person wearing sunglasses&#10;&#10;Description automatically generated with low confidence">
            <a:extLst>
              <a:ext uri="{FF2B5EF4-FFF2-40B4-BE49-F238E27FC236}">
                <a16:creationId xmlns:a16="http://schemas.microsoft.com/office/drawing/2014/main" id="{2A99F258-57FB-258B-FE3C-E49A78AD40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5551" y="2455039"/>
            <a:ext cx="2438400" cy="2438400"/>
          </a:xfrm>
          <a:prstGeom prst="rect">
            <a:avLst/>
          </a:prstGeom>
        </p:spPr>
      </p:pic>
      <p:pic>
        <p:nvPicPr>
          <p:cNvPr id="19" name="Picture 18" descr="A cartoon of a person wearing a hat&#10;&#10;Description automatically generated with medium confidence">
            <a:extLst>
              <a:ext uri="{FF2B5EF4-FFF2-40B4-BE49-F238E27FC236}">
                <a16:creationId xmlns:a16="http://schemas.microsoft.com/office/drawing/2014/main" id="{E1AA2324-D853-A21B-FA0C-D7D0AFA73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0600" y="2438400"/>
            <a:ext cx="2438400" cy="2438400"/>
          </a:xfrm>
          <a:prstGeom prst="rect">
            <a:avLst/>
          </a:prstGeom>
        </p:spPr>
      </p:pic>
    </p:spTree>
    <p:extLst>
      <p:ext uri="{BB962C8B-B14F-4D97-AF65-F5344CB8AC3E}">
        <p14:creationId xmlns:p14="http://schemas.microsoft.com/office/powerpoint/2010/main" val="300161476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Full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4524315"/>
          </a:xfrm>
          <a:prstGeom prst="rect">
            <a:avLst/>
          </a:prstGeom>
          <a:noFill/>
        </p:spPr>
        <p:txBody>
          <a:bodyPr wrap="square">
            <a:spAutoFit/>
          </a:bodyPr>
          <a:lstStyle/>
          <a:p>
            <a:pPr algn="l"/>
            <a:r>
              <a:rPr lang="en-US" sz="3600" b="0" i="0" dirty="0">
                <a:solidFill>
                  <a:srgbClr val="292929"/>
                </a:solidFill>
                <a:effectLst/>
                <a:latin typeface="source-serif-pro"/>
              </a:rPr>
              <a:t>Our final version of the colorization neural network has four components. We split the network we had before into an encoder and a decoder. Between them, we’ll use a fusion layer. If you are new to classification networks, I’d recommend having a look at </a:t>
            </a:r>
            <a:r>
              <a:rPr lang="en-US" sz="3600" b="0" i="0" u="sng" dirty="0">
                <a:solidFill>
                  <a:srgbClr val="292929"/>
                </a:solidFill>
                <a:effectLst/>
                <a:latin typeface="source-serif-pro"/>
                <a:hlinkClick r:id="rId3"/>
              </a:rPr>
              <a:t>this tutorial</a:t>
            </a:r>
            <a:r>
              <a:rPr lang="en-US" sz="3600" b="0" i="0" dirty="0">
                <a:solidFill>
                  <a:srgbClr val="292929"/>
                </a:solidFill>
                <a:effectLst/>
                <a:latin typeface="source-serif-pro"/>
              </a:rPr>
              <a:t>.</a:t>
            </a:r>
          </a:p>
          <a:p>
            <a:br>
              <a:rPr lang="en-US" sz="3600" dirty="0"/>
            </a:br>
            <a:endParaRPr lang="en-US" sz="3600" b="0" i="0" dirty="0">
              <a:solidFill>
                <a:srgbClr val="292929"/>
              </a:solidFill>
              <a:effectLst/>
              <a:latin typeface="source-serif-pro"/>
            </a:endParaRPr>
          </a:p>
        </p:txBody>
      </p:sp>
    </p:spTree>
    <p:extLst>
      <p:ext uri="{BB962C8B-B14F-4D97-AF65-F5344CB8AC3E}">
        <p14:creationId xmlns:p14="http://schemas.microsoft.com/office/powerpoint/2010/main" val="489627249"/>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Full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970318"/>
          </a:xfrm>
          <a:prstGeom prst="rect">
            <a:avLst/>
          </a:prstGeom>
          <a:noFill/>
        </p:spPr>
        <p:txBody>
          <a:bodyPr wrap="square">
            <a:spAutoFit/>
          </a:bodyPr>
          <a:lstStyle/>
          <a:p>
            <a:pPr algn="l"/>
            <a:r>
              <a:rPr lang="en-US" sz="3600" b="0" i="0" dirty="0">
                <a:solidFill>
                  <a:srgbClr val="292929"/>
                </a:solidFill>
                <a:effectLst/>
                <a:latin typeface="source-serif-pro"/>
              </a:rPr>
              <a:t>In parallel to the encoder, the input images also run through one of today’s most powerful classifiers — the </a:t>
            </a:r>
            <a:r>
              <a:rPr lang="en-US" sz="3600" b="0" i="0" u="sng" dirty="0">
                <a:solidFill>
                  <a:srgbClr val="292929"/>
                </a:solidFill>
                <a:effectLst/>
                <a:latin typeface="source-serif-pro"/>
                <a:hlinkClick r:id="rId3"/>
              </a:rPr>
              <a:t>Inception </a:t>
            </a:r>
            <a:r>
              <a:rPr lang="en-US" sz="3600" b="0" i="0" u="sng" dirty="0" err="1">
                <a:solidFill>
                  <a:srgbClr val="292929"/>
                </a:solidFill>
                <a:effectLst/>
                <a:latin typeface="source-serif-pro"/>
                <a:hlinkClick r:id="rId3"/>
              </a:rPr>
              <a:t>ResNet</a:t>
            </a:r>
            <a:r>
              <a:rPr lang="en-US" sz="3600" b="0" i="0" u="sng" dirty="0">
                <a:solidFill>
                  <a:srgbClr val="292929"/>
                </a:solidFill>
                <a:effectLst/>
                <a:latin typeface="source-serif-pro"/>
                <a:hlinkClick r:id="rId3"/>
              </a:rPr>
              <a:t> v2 </a:t>
            </a:r>
            <a:r>
              <a:rPr lang="en-US" sz="3600" b="0" i="0" dirty="0">
                <a:solidFill>
                  <a:srgbClr val="292929"/>
                </a:solidFill>
                <a:effectLst/>
                <a:latin typeface="source-serif-pro"/>
              </a:rPr>
              <a:t>. This is a neural network trained on 1.2M images. We extract the classification layer and merge it with the output from the encoder.</a:t>
            </a:r>
          </a:p>
          <a:p>
            <a:br>
              <a:rPr lang="en-US" sz="3600" dirty="0">
                <a:effectLst/>
              </a:rPr>
            </a:br>
            <a:endParaRPr lang="en-US" sz="3600" b="0" i="0" dirty="0">
              <a:solidFill>
                <a:srgbClr val="292929"/>
              </a:solidFill>
              <a:effectLst/>
              <a:latin typeface="source-serif-pro"/>
            </a:endParaRPr>
          </a:p>
        </p:txBody>
      </p:sp>
      <p:pic>
        <p:nvPicPr>
          <p:cNvPr id="9218" name="Picture 2">
            <a:extLst>
              <a:ext uri="{FF2B5EF4-FFF2-40B4-BE49-F238E27FC236}">
                <a16:creationId xmlns:a16="http://schemas.microsoft.com/office/drawing/2014/main" id="{109E0F34-EBA4-5AEE-DF93-080A98321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39" y="4495800"/>
            <a:ext cx="9764121"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855193"/>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Full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416320"/>
          </a:xfrm>
          <a:prstGeom prst="rect">
            <a:avLst/>
          </a:prstGeom>
          <a:noFill/>
        </p:spPr>
        <p:txBody>
          <a:bodyPr wrap="square">
            <a:spAutoFit/>
          </a:bodyPr>
          <a:lstStyle/>
          <a:p>
            <a:pPr algn="l"/>
            <a:r>
              <a:rPr lang="en-US" sz="3600" b="0" i="0" dirty="0">
                <a:solidFill>
                  <a:srgbClr val="292929"/>
                </a:solidFill>
                <a:effectLst/>
                <a:latin typeface="source-serif-pro"/>
              </a:rPr>
              <a:t>Here is a more </a:t>
            </a:r>
            <a:r>
              <a:rPr lang="en-US" sz="3600" b="0" i="0" u="sng" dirty="0">
                <a:solidFill>
                  <a:srgbClr val="292929"/>
                </a:solidFill>
                <a:effectLst/>
                <a:latin typeface="source-serif-pro"/>
                <a:hlinkClick r:id="rId3"/>
              </a:rPr>
              <a:t>detailed visual</a:t>
            </a:r>
            <a:r>
              <a:rPr lang="en-US" sz="3600" b="0" i="0" dirty="0">
                <a:solidFill>
                  <a:srgbClr val="292929"/>
                </a:solidFill>
                <a:effectLst/>
                <a:latin typeface="source-serif-pro"/>
              </a:rPr>
              <a:t> from the original paper.</a:t>
            </a:r>
          </a:p>
          <a:p>
            <a:pPr algn="l"/>
            <a:r>
              <a:rPr lang="en-US" sz="3600" b="0" i="0" dirty="0">
                <a:solidFill>
                  <a:srgbClr val="292929"/>
                </a:solidFill>
                <a:effectLst/>
                <a:latin typeface="source-serif-pro"/>
              </a:rPr>
              <a:t>By transferring the learning from the classifier to the coloring network, the network can get a sense of what’s in the picture. Thus, enabling the network to match an object representation with a coloring scheme.</a:t>
            </a:r>
          </a:p>
        </p:txBody>
      </p:sp>
    </p:spTree>
    <p:extLst>
      <p:ext uri="{BB962C8B-B14F-4D97-AF65-F5344CB8AC3E}">
        <p14:creationId xmlns:p14="http://schemas.microsoft.com/office/powerpoint/2010/main" val="351398044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Full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76200" y="1219200"/>
            <a:ext cx="10134600" cy="3416320"/>
          </a:xfrm>
          <a:prstGeom prst="rect">
            <a:avLst/>
          </a:prstGeom>
          <a:noFill/>
        </p:spPr>
        <p:txBody>
          <a:bodyPr wrap="square">
            <a:spAutoFit/>
          </a:bodyPr>
          <a:lstStyle/>
          <a:p>
            <a:pPr algn="l"/>
            <a:r>
              <a:rPr lang="en-US" sz="3600" b="0" i="0" dirty="0">
                <a:solidFill>
                  <a:srgbClr val="292929"/>
                </a:solidFill>
                <a:effectLst/>
                <a:latin typeface="source-serif-pro"/>
              </a:rPr>
              <a:t>Here is a more </a:t>
            </a:r>
            <a:r>
              <a:rPr lang="en-US" sz="3600" b="0" i="0" u="sng" dirty="0">
                <a:solidFill>
                  <a:srgbClr val="292929"/>
                </a:solidFill>
                <a:effectLst/>
                <a:latin typeface="source-serif-pro"/>
                <a:hlinkClick r:id="rId3"/>
              </a:rPr>
              <a:t>detailed visual</a:t>
            </a:r>
            <a:r>
              <a:rPr lang="en-US" sz="3600" b="0" i="0" dirty="0">
                <a:solidFill>
                  <a:srgbClr val="292929"/>
                </a:solidFill>
                <a:effectLst/>
                <a:latin typeface="source-serif-pro"/>
              </a:rPr>
              <a:t> from the original paper.</a:t>
            </a:r>
          </a:p>
          <a:p>
            <a:pPr algn="l"/>
            <a:r>
              <a:rPr lang="en-US" sz="3600" b="0" i="0" dirty="0">
                <a:solidFill>
                  <a:srgbClr val="292929"/>
                </a:solidFill>
                <a:effectLst/>
                <a:latin typeface="source-serif-pro"/>
              </a:rPr>
              <a:t>By transferring the learning from the classifier to the coloring network, the network can get a sense of what’s in the picture. Thus, enabling the network to match an object representation with a coloring scheme.</a:t>
            </a:r>
          </a:p>
        </p:txBody>
      </p:sp>
    </p:spTree>
    <p:extLst>
      <p:ext uri="{BB962C8B-B14F-4D97-AF65-F5344CB8AC3E}">
        <p14:creationId xmlns:p14="http://schemas.microsoft.com/office/powerpoint/2010/main" val="29503252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163" y="285494"/>
            <a:ext cx="6188710" cy="762635"/>
          </a:xfrm>
          <a:prstGeom prst="rect">
            <a:avLst/>
          </a:prstGeom>
        </p:spPr>
        <p:txBody>
          <a:bodyPr vert="horz" wrap="square" lIns="0" tIns="17145" rIns="0" bIns="0" rtlCol="0">
            <a:spAutoFit/>
          </a:bodyPr>
          <a:lstStyle/>
          <a:p>
            <a:pPr marL="12700">
              <a:lnSpc>
                <a:spcPct val="100000"/>
              </a:lnSpc>
              <a:spcBef>
                <a:spcPts val="135"/>
              </a:spcBef>
            </a:pPr>
            <a:r>
              <a:rPr lang="en-US" spc="15" dirty="0"/>
              <a:t>Introduction</a:t>
            </a:r>
            <a:endParaRPr lang="en-US" spc="10" dirty="0"/>
          </a:p>
        </p:txBody>
      </p:sp>
      <p:sp>
        <p:nvSpPr>
          <p:cNvPr id="3" name="object 3"/>
          <p:cNvSpPr txBox="1"/>
          <p:nvPr/>
        </p:nvSpPr>
        <p:spPr>
          <a:xfrm>
            <a:off x="423163" y="1143000"/>
            <a:ext cx="9406637" cy="3515706"/>
          </a:xfrm>
          <a:prstGeom prst="rect">
            <a:avLst/>
          </a:prstGeom>
        </p:spPr>
        <p:txBody>
          <a:bodyPr vert="horz" wrap="square" lIns="0" tIns="12065" rIns="0" bIns="0" rtlCol="0">
            <a:spAutoFit/>
          </a:bodyPr>
          <a:lstStyle/>
          <a:p>
            <a:pPr marL="12065" marR="141605">
              <a:lnSpc>
                <a:spcPct val="100000"/>
              </a:lnSpc>
              <a:spcBef>
                <a:spcPts val="95"/>
              </a:spcBef>
              <a:buClr>
                <a:srgbClr val="0099CC"/>
              </a:buClr>
              <a:buSzPct val="79545"/>
              <a:tabLst>
                <a:tab pos="390525" algn="l"/>
                <a:tab pos="391160" algn="l"/>
              </a:tabLst>
            </a:pPr>
            <a:r>
              <a:rPr lang="fr-FR" altLang="fr-FR" sz="2800" dirty="0">
                <a:solidFill>
                  <a:srgbClr val="292929"/>
                </a:solidFill>
                <a:latin typeface="source-serif-pro"/>
              </a:rPr>
              <a:t>In </a:t>
            </a:r>
            <a:r>
              <a:rPr lang="fr-FR" altLang="fr-FR" sz="2800" dirty="0" err="1">
                <a:solidFill>
                  <a:srgbClr val="292929"/>
                </a:solidFill>
                <a:latin typeface="source-serif-pro"/>
              </a:rPr>
              <a:t>this</a:t>
            </a:r>
            <a:r>
              <a:rPr lang="fr-FR" altLang="fr-FR" sz="2800" dirty="0">
                <a:solidFill>
                  <a:srgbClr val="292929"/>
                </a:solidFill>
                <a:latin typeface="source-serif-pro"/>
              </a:rPr>
              <a:t> </a:t>
            </a:r>
            <a:r>
              <a:rPr lang="fr-FR" altLang="fr-FR" sz="2800" dirty="0" err="1">
                <a:solidFill>
                  <a:srgbClr val="292929"/>
                </a:solidFill>
                <a:latin typeface="source-serif-pro"/>
              </a:rPr>
              <a:t>project</a:t>
            </a:r>
            <a:r>
              <a:rPr lang="fr-FR" altLang="fr-FR" sz="2800" dirty="0">
                <a:solidFill>
                  <a:srgbClr val="292929"/>
                </a:solidFill>
                <a:latin typeface="source-serif-pro"/>
              </a:rPr>
              <a:t>, I </a:t>
            </a:r>
            <a:r>
              <a:rPr lang="fr-FR" altLang="fr-FR" sz="2800" dirty="0" err="1">
                <a:solidFill>
                  <a:srgbClr val="292929"/>
                </a:solidFill>
                <a:latin typeface="source-serif-pro"/>
              </a:rPr>
              <a:t>worked</a:t>
            </a:r>
            <a:r>
              <a:rPr lang="fr-FR" altLang="fr-FR" sz="2800" dirty="0">
                <a:solidFill>
                  <a:srgbClr val="292929"/>
                </a:solidFill>
                <a:latin typeface="source-serif-pro"/>
              </a:rPr>
              <a:t> on </a:t>
            </a:r>
            <a:r>
              <a:rPr lang="fr-FR" altLang="fr-FR" sz="2800" dirty="0" err="1">
                <a:solidFill>
                  <a:srgbClr val="292929"/>
                </a:solidFill>
                <a:latin typeface="source-serif-pro"/>
              </a:rPr>
              <a:t>colorizing</a:t>
            </a:r>
            <a:r>
              <a:rPr lang="fr-FR" altLang="fr-FR" sz="2800" dirty="0">
                <a:solidFill>
                  <a:srgbClr val="292929"/>
                </a:solidFill>
                <a:latin typeface="source-serif-pro"/>
              </a:rPr>
              <a:t> black and white photos </a:t>
            </a:r>
            <a:r>
              <a:rPr lang="fr-FR" altLang="fr-FR" sz="2800" dirty="0" err="1">
                <a:solidFill>
                  <a:srgbClr val="292929"/>
                </a:solidFill>
                <a:latin typeface="source-serif-pro"/>
              </a:rPr>
              <a:t>using</a:t>
            </a:r>
            <a:r>
              <a:rPr lang="fr-FR" altLang="fr-FR" sz="2800" dirty="0">
                <a:solidFill>
                  <a:srgbClr val="292929"/>
                </a:solidFill>
                <a:latin typeface="source-serif-pro"/>
              </a:rPr>
              <a:t> a neural network. The </a:t>
            </a:r>
            <a:r>
              <a:rPr lang="fr-FR" altLang="fr-FR" sz="2800" dirty="0" err="1">
                <a:solidFill>
                  <a:srgbClr val="292929"/>
                </a:solidFill>
                <a:latin typeface="source-serif-pro"/>
              </a:rPr>
              <a:t>ability</a:t>
            </a:r>
            <a:r>
              <a:rPr lang="fr-FR" altLang="fr-FR" sz="2800" dirty="0">
                <a:solidFill>
                  <a:srgbClr val="292929"/>
                </a:solidFill>
                <a:latin typeface="source-serif-pro"/>
              </a:rPr>
              <a:t> to </a:t>
            </a:r>
            <a:r>
              <a:rPr lang="fr-FR" altLang="fr-FR" sz="2800" dirty="0" err="1">
                <a:solidFill>
                  <a:srgbClr val="292929"/>
                </a:solidFill>
                <a:latin typeface="source-serif-pro"/>
              </a:rPr>
              <a:t>bring</a:t>
            </a:r>
            <a:r>
              <a:rPr lang="fr-FR" altLang="fr-FR" sz="2800" dirty="0">
                <a:solidFill>
                  <a:srgbClr val="292929"/>
                </a:solidFill>
                <a:latin typeface="source-serif-pro"/>
              </a:rPr>
              <a:t> new life to </a:t>
            </a:r>
            <a:r>
              <a:rPr lang="fr-FR" altLang="fr-FR" sz="2800" dirty="0" err="1">
                <a:solidFill>
                  <a:srgbClr val="292929"/>
                </a:solidFill>
                <a:latin typeface="source-serif-pro"/>
              </a:rPr>
              <a:t>old</a:t>
            </a:r>
            <a:r>
              <a:rPr lang="fr-FR" altLang="fr-FR" sz="2800" dirty="0">
                <a:solidFill>
                  <a:srgbClr val="292929"/>
                </a:solidFill>
                <a:latin typeface="source-serif-pro"/>
              </a:rPr>
              <a:t> </a:t>
            </a:r>
            <a:r>
              <a:rPr lang="fr-FR" altLang="fr-FR" sz="2800" dirty="0" err="1">
                <a:solidFill>
                  <a:srgbClr val="292929"/>
                </a:solidFill>
                <a:latin typeface="source-serif-pro"/>
              </a:rPr>
              <a:t>photographs</a:t>
            </a:r>
            <a:r>
              <a:rPr lang="fr-FR" altLang="fr-FR" sz="2800" dirty="0">
                <a:solidFill>
                  <a:srgbClr val="292929"/>
                </a:solidFill>
                <a:latin typeface="source-serif-pro"/>
              </a:rPr>
              <a:t> has </a:t>
            </a:r>
            <a:r>
              <a:rPr lang="fr-FR" altLang="fr-FR" sz="2800" dirty="0" err="1">
                <a:solidFill>
                  <a:srgbClr val="292929"/>
                </a:solidFill>
                <a:latin typeface="source-serif-pro"/>
              </a:rPr>
              <a:t>numerous</a:t>
            </a:r>
            <a:r>
              <a:rPr lang="fr-FR" altLang="fr-FR" sz="2800" dirty="0">
                <a:solidFill>
                  <a:srgbClr val="292929"/>
                </a:solidFill>
                <a:latin typeface="source-serif-pro"/>
              </a:rPr>
              <a:t> applications, </a:t>
            </a:r>
            <a:r>
              <a:rPr lang="fr-FR" altLang="fr-FR" sz="2800" dirty="0" err="1">
                <a:solidFill>
                  <a:srgbClr val="292929"/>
                </a:solidFill>
                <a:latin typeface="source-serif-pro"/>
              </a:rPr>
              <a:t>from</a:t>
            </a:r>
            <a:r>
              <a:rPr lang="fr-FR" altLang="fr-FR" sz="2800" dirty="0">
                <a:solidFill>
                  <a:srgbClr val="292929"/>
                </a:solidFill>
                <a:latin typeface="source-serif-pro"/>
              </a:rPr>
              <a:t> </a:t>
            </a:r>
            <a:r>
              <a:rPr lang="fr-FR" altLang="fr-FR" sz="2800" dirty="0" err="1">
                <a:solidFill>
                  <a:srgbClr val="292929"/>
                </a:solidFill>
                <a:latin typeface="source-serif-pro"/>
              </a:rPr>
              <a:t>improving</a:t>
            </a:r>
            <a:r>
              <a:rPr lang="fr-FR" altLang="fr-FR" sz="2800" dirty="0">
                <a:solidFill>
                  <a:srgbClr val="292929"/>
                </a:solidFill>
                <a:latin typeface="source-serif-pro"/>
              </a:rPr>
              <a:t> </a:t>
            </a:r>
            <a:r>
              <a:rPr lang="fr-FR" altLang="fr-FR" sz="2800" dirty="0" err="1">
                <a:solidFill>
                  <a:srgbClr val="292929"/>
                </a:solidFill>
                <a:latin typeface="source-serif-pro"/>
              </a:rPr>
              <a:t>visual</a:t>
            </a:r>
            <a:r>
              <a:rPr lang="fr-FR" altLang="fr-FR" sz="2800" dirty="0">
                <a:solidFill>
                  <a:srgbClr val="292929"/>
                </a:solidFill>
                <a:latin typeface="source-serif-pro"/>
              </a:rPr>
              <a:t> </a:t>
            </a:r>
            <a:r>
              <a:rPr lang="fr-FR" altLang="fr-FR" sz="2800" dirty="0" err="1">
                <a:solidFill>
                  <a:srgbClr val="292929"/>
                </a:solidFill>
                <a:latin typeface="source-serif-pro"/>
              </a:rPr>
              <a:t>quality</a:t>
            </a:r>
            <a:r>
              <a:rPr lang="fr-FR" altLang="fr-FR" sz="2800" dirty="0">
                <a:solidFill>
                  <a:srgbClr val="292929"/>
                </a:solidFill>
                <a:latin typeface="source-serif-pro"/>
              </a:rPr>
              <a:t> to </a:t>
            </a:r>
            <a:r>
              <a:rPr lang="fr-FR" altLang="fr-FR" sz="2800" dirty="0" err="1">
                <a:solidFill>
                  <a:srgbClr val="292929"/>
                </a:solidFill>
                <a:latin typeface="source-serif-pro"/>
              </a:rPr>
              <a:t>preserving</a:t>
            </a:r>
            <a:r>
              <a:rPr lang="fr-FR" altLang="fr-FR" sz="2800" dirty="0">
                <a:solidFill>
                  <a:srgbClr val="292929"/>
                </a:solidFill>
                <a:latin typeface="source-serif-pro"/>
              </a:rPr>
              <a:t> </a:t>
            </a:r>
            <a:r>
              <a:rPr lang="fr-FR" altLang="fr-FR" sz="2800" dirty="0" err="1">
                <a:solidFill>
                  <a:srgbClr val="292929"/>
                </a:solidFill>
                <a:latin typeface="source-serif-pro"/>
              </a:rPr>
              <a:t>historical</a:t>
            </a:r>
            <a:r>
              <a:rPr lang="fr-FR" altLang="fr-FR" sz="2800" dirty="0">
                <a:solidFill>
                  <a:srgbClr val="292929"/>
                </a:solidFill>
                <a:latin typeface="source-serif-pro"/>
              </a:rPr>
              <a:t> records. I </a:t>
            </a:r>
            <a:r>
              <a:rPr lang="fr-FR" altLang="fr-FR" sz="2800" dirty="0" err="1">
                <a:solidFill>
                  <a:srgbClr val="292929"/>
                </a:solidFill>
                <a:latin typeface="source-serif-pro"/>
              </a:rPr>
              <a:t>will</a:t>
            </a:r>
            <a:r>
              <a:rPr lang="fr-FR" altLang="fr-FR" sz="2800" dirty="0">
                <a:solidFill>
                  <a:srgbClr val="292929"/>
                </a:solidFill>
                <a:latin typeface="source-serif-pro"/>
              </a:rPr>
              <a:t> </a:t>
            </a:r>
            <a:r>
              <a:rPr lang="fr-FR" altLang="fr-FR" sz="2800" dirty="0" err="1">
                <a:solidFill>
                  <a:srgbClr val="292929"/>
                </a:solidFill>
                <a:latin typeface="source-serif-pro"/>
              </a:rPr>
              <a:t>be</a:t>
            </a:r>
            <a:r>
              <a:rPr lang="fr-FR" altLang="fr-FR" sz="2800" dirty="0">
                <a:solidFill>
                  <a:srgbClr val="292929"/>
                </a:solidFill>
                <a:latin typeface="source-serif-pro"/>
              </a:rPr>
              <a:t> </a:t>
            </a:r>
            <a:r>
              <a:rPr lang="fr-FR" altLang="fr-FR" sz="2800" dirty="0" err="1">
                <a:solidFill>
                  <a:srgbClr val="292929"/>
                </a:solidFill>
                <a:latin typeface="source-serif-pro"/>
              </a:rPr>
              <a:t>presenting</a:t>
            </a:r>
            <a:r>
              <a:rPr lang="fr-FR" altLang="fr-FR" sz="2800" dirty="0">
                <a:solidFill>
                  <a:srgbClr val="292929"/>
                </a:solidFill>
                <a:latin typeface="source-serif-pro"/>
              </a:rPr>
              <a:t> the </a:t>
            </a:r>
            <a:r>
              <a:rPr lang="fr-FR" altLang="fr-FR" sz="2800" dirty="0" err="1">
                <a:solidFill>
                  <a:srgbClr val="292929"/>
                </a:solidFill>
                <a:latin typeface="source-serif-pro"/>
              </a:rPr>
              <a:t>methods</a:t>
            </a:r>
            <a:r>
              <a:rPr lang="fr-FR" altLang="fr-FR" sz="2800" dirty="0">
                <a:solidFill>
                  <a:srgbClr val="292929"/>
                </a:solidFill>
                <a:latin typeface="source-serif-pro"/>
              </a:rPr>
              <a:t> and </a:t>
            </a:r>
            <a:r>
              <a:rPr lang="fr-FR" altLang="fr-FR" sz="2800" dirty="0" err="1">
                <a:solidFill>
                  <a:srgbClr val="292929"/>
                </a:solidFill>
                <a:latin typeface="source-serif-pro"/>
              </a:rPr>
              <a:t>results</a:t>
            </a:r>
            <a:r>
              <a:rPr lang="fr-FR" altLang="fr-FR" sz="2800" dirty="0">
                <a:solidFill>
                  <a:srgbClr val="292929"/>
                </a:solidFill>
                <a:latin typeface="source-serif-pro"/>
              </a:rPr>
              <a:t> of </a:t>
            </a:r>
            <a:r>
              <a:rPr lang="fr-FR" altLang="fr-FR" sz="2800" dirty="0" err="1">
                <a:solidFill>
                  <a:srgbClr val="292929"/>
                </a:solidFill>
                <a:latin typeface="source-serif-pro"/>
              </a:rPr>
              <a:t>my</a:t>
            </a:r>
            <a:r>
              <a:rPr lang="fr-FR" altLang="fr-FR" sz="2800" dirty="0">
                <a:solidFill>
                  <a:srgbClr val="292929"/>
                </a:solidFill>
                <a:latin typeface="source-serif-pro"/>
              </a:rPr>
              <a:t> </a:t>
            </a:r>
            <a:r>
              <a:rPr lang="fr-FR" altLang="fr-FR" sz="2800" dirty="0" err="1">
                <a:solidFill>
                  <a:srgbClr val="292929"/>
                </a:solidFill>
                <a:latin typeface="source-serif-pro"/>
              </a:rPr>
              <a:t>work</a:t>
            </a:r>
            <a:r>
              <a:rPr lang="fr-FR" altLang="fr-FR" sz="2800" dirty="0">
                <a:solidFill>
                  <a:srgbClr val="292929"/>
                </a:solidFill>
                <a:latin typeface="source-serif-pro"/>
              </a:rPr>
              <a:t>.</a:t>
            </a:r>
          </a:p>
          <a:p>
            <a:pPr marL="0" marR="0" lvl="0" indent="0" algn="l" defTabSz="914400" rtl="0" eaLnBrk="0" fontAlgn="base" latinLnBrk="0" hangingPunct="0">
              <a:lnSpc>
                <a:spcPct val="100000"/>
              </a:lnSpc>
              <a:spcBef>
                <a:spcPct val="0"/>
              </a:spcBef>
              <a:spcAft>
                <a:spcPct val="0"/>
              </a:spcAft>
              <a:buClrTx/>
              <a:buSzTx/>
              <a:buFontTx/>
              <a:buNone/>
              <a:tabLst/>
            </a:pPr>
            <a:br>
              <a:rPr lang="fr-FR" altLang="fr-FR" sz="2200" dirty="0">
                <a:latin typeface="Arial MT"/>
              </a:rPr>
            </a:br>
            <a:endParaRPr lang="fr-FR" altLang="fr-FR" sz="2200" dirty="0">
              <a:latin typeface="Arial MT"/>
            </a:endParaRPr>
          </a:p>
          <a:p>
            <a:pPr marL="390525" marR="141605" indent="-378460">
              <a:lnSpc>
                <a:spcPct val="100000"/>
              </a:lnSpc>
              <a:spcBef>
                <a:spcPts val="95"/>
              </a:spcBef>
              <a:buClr>
                <a:srgbClr val="0099CC"/>
              </a:buClr>
              <a:buSzPct val="79545"/>
              <a:buFont typeface="Wingdings"/>
              <a:buChar char=""/>
              <a:tabLst>
                <a:tab pos="390525" algn="l"/>
                <a:tab pos="391160" algn="l"/>
              </a:tabLst>
            </a:pPr>
            <a:endParaRPr lang="fr-FR" sz="2000" dirty="0">
              <a:latin typeface="Arial MT"/>
              <a:cs typeface="Arial MT"/>
            </a:endParaRPr>
          </a:p>
          <a:p>
            <a:pPr marL="390525" marR="141605" indent="-378460">
              <a:lnSpc>
                <a:spcPct val="100000"/>
              </a:lnSpc>
              <a:spcBef>
                <a:spcPts val="95"/>
              </a:spcBef>
              <a:buClr>
                <a:srgbClr val="0099CC"/>
              </a:buClr>
              <a:buSzPct val="79545"/>
              <a:buFont typeface="Wingdings"/>
              <a:buChar char=""/>
              <a:tabLst>
                <a:tab pos="390525" algn="l"/>
                <a:tab pos="391160" algn="l"/>
              </a:tabLst>
            </a:pPr>
            <a:endParaRPr lang="fr-FR" sz="2200" dirty="0">
              <a:latin typeface="Arial MT"/>
              <a:cs typeface="Arial M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3" y="231612"/>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Full version</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312239" y="912674"/>
            <a:ext cx="9746161" cy="1754326"/>
          </a:xfrm>
          <a:prstGeom prst="rect">
            <a:avLst/>
          </a:prstGeom>
          <a:noFill/>
        </p:spPr>
        <p:txBody>
          <a:bodyPr wrap="square">
            <a:spAutoFit/>
          </a:bodyPr>
          <a:lstStyle/>
          <a:p>
            <a:pPr algn="l"/>
            <a:r>
              <a:rPr lang="en-US" sz="3600" b="0" i="0" dirty="0">
                <a:solidFill>
                  <a:srgbClr val="292929"/>
                </a:solidFill>
                <a:effectLst/>
                <a:latin typeface="source-serif-pro"/>
              </a:rPr>
              <a:t>Below is the result of coloring the validation images with our Full version(not a good result because of the limited resources= not trained well).</a:t>
            </a:r>
          </a:p>
        </p:txBody>
      </p:sp>
      <p:pic>
        <p:nvPicPr>
          <p:cNvPr id="3" name="Picture 2" descr="A close up of a dog&#10;&#10;Description automatically generated">
            <a:extLst>
              <a:ext uri="{FF2B5EF4-FFF2-40B4-BE49-F238E27FC236}">
                <a16:creationId xmlns:a16="http://schemas.microsoft.com/office/drawing/2014/main" id="{ED1F4FD2-3B07-410A-C1FC-AA5382DF7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667000"/>
            <a:ext cx="2438400" cy="2438400"/>
          </a:xfrm>
          <a:prstGeom prst="rect">
            <a:avLst/>
          </a:prstGeom>
        </p:spPr>
      </p:pic>
      <p:pic>
        <p:nvPicPr>
          <p:cNvPr id="7" name="Picture 6" descr="A picture containing mammal, dog, dog breed, pet&#10;&#10;Description automatically generated">
            <a:extLst>
              <a:ext uri="{FF2B5EF4-FFF2-40B4-BE49-F238E27FC236}">
                <a16:creationId xmlns:a16="http://schemas.microsoft.com/office/drawing/2014/main" id="{3FFD77D6-796D-FE13-B5F1-7E1408B5A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5333035"/>
            <a:ext cx="2438400" cy="2438400"/>
          </a:xfrm>
          <a:prstGeom prst="rect">
            <a:avLst/>
          </a:prstGeom>
        </p:spPr>
      </p:pic>
      <p:pic>
        <p:nvPicPr>
          <p:cNvPr id="9" name="Picture 8" descr="A dog with a collar&#10;&#10;Description automatically generated with medium confidence">
            <a:extLst>
              <a:ext uri="{FF2B5EF4-FFF2-40B4-BE49-F238E27FC236}">
                <a16:creationId xmlns:a16="http://schemas.microsoft.com/office/drawing/2014/main" id="{71FD5FC4-576D-7EED-E690-0BA6DB1B9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5333035"/>
            <a:ext cx="2438400" cy="2438400"/>
          </a:xfrm>
          <a:prstGeom prst="rect">
            <a:avLst/>
          </a:prstGeom>
        </p:spPr>
      </p:pic>
      <p:pic>
        <p:nvPicPr>
          <p:cNvPr id="11" name="Picture 10" descr="A dog with its tongue out&#10;&#10;Description automatically generated with medium confidence">
            <a:extLst>
              <a:ext uri="{FF2B5EF4-FFF2-40B4-BE49-F238E27FC236}">
                <a16:creationId xmlns:a16="http://schemas.microsoft.com/office/drawing/2014/main" id="{E5D7C44C-7423-AD4B-93AE-A06C3D0DED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439" y="5334000"/>
            <a:ext cx="2438400" cy="2438400"/>
          </a:xfrm>
          <a:prstGeom prst="rect">
            <a:avLst/>
          </a:prstGeom>
        </p:spPr>
      </p:pic>
      <p:pic>
        <p:nvPicPr>
          <p:cNvPr id="13" name="Picture 12" descr="A dog in a basket&#10;&#10;Description automatically generated">
            <a:extLst>
              <a:ext uri="{FF2B5EF4-FFF2-40B4-BE49-F238E27FC236}">
                <a16:creationId xmlns:a16="http://schemas.microsoft.com/office/drawing/2014/main" id="{2201C310-1DFA-9834-55A5-2D08B5A7F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5200" y="2667000"/>
            <a:ext cx="2438400" cy="2438400"/>
          </a:xfrm>
          <a:prstGeom prst="rect">
            <a:avLst/>
          </a:prstGeom>
        </p:spPr>
      </p:pic>
      <p:pic>
        <p:nvPicPr>
          <p:cNvPr id="15" name="Picture 14" descr="A dog lying on the ground&#10;&#10;Description automatically generated with medium confidence">
            <a:extLst>
              <a:ext uri="{FF2B5EF4-FFF2-40B4-BE49-F238E27FC236}">
                <a16:creationId xmlns:a16="http://schemas.microsoft.com/office/drawing/2014/main" id="{B170CCA2-BD52-E60B-B1EB-BCB7CF9D31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163" y="2667000"/>
            <a:ext cx="2438400" cy="2438400"/>
          </a:xfrm>
          <a:prstGeom prst="rect">
            <a:avLst/>
          </a:prstGeom>
        </p:spPr>
      </p:pic>
    </p:spTree>
    <p:extLst>
      <p:ext uri="{BB962C8B-B14F-4D97-AF65-F5344CB8AC3E}">
        <p14:creationId xmlns:p14="http://schemas.microsoft.com/office/powerpoint/2010/main" val="170122665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1494640"/>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dirty="0"/>
              <a:t>GAN version using </a:t>
            </a:r>
            <a:r>
              <a:rPr lang="en-US" dirty="0" err="1"/>
              <a:t>deoldify</a:t>
            </a:r>
            <a:r>
              <a:rPr lang="en-US" dirty="0"/>
              <a:t> coloring network(bonus) </a:t>
            </a:r>
            <a:endParaRPr lang="fr-FR" kern="0" spc="15" dirty="0"/>
          </a:p>
        </p:txBody>
      </p:sp>
      <p:sp>
        <p:nvSpPr>
          <p:cNvPr id="5" name="TextBox 4">
            <a:extLst>
              <a:ext uri="{FF2B5EF4-FFF2-40B4-BE49-F238E27FC236}">
                <a16:creationId xmlns:a16="http://schemas.microsoft.com/office/drawing/2014/main" id="{C8D1161E-4237-BCAF-E396-8A606EB2B26D}"/>
              </a:ext>
            </a:extLst>
          </p:cNvPr>
          <p:cNvSpPr txBox="1"/>
          <p:nvPr/>
        </p:nvSpPr>
        <p:spPr>
          <a:xfrm>
            <a:off x="-24205" y="2209800"/>
            <a:ext cx="9930206" cy="5632311"/>
          </a:xfrm>
          <a:prstGeom prst="rect">
            <a:avLst/>
          </a:prstGeom>
          <a:noFill/>
        </p:spPr>
        <p:txBody>
          <a:bodyPr wrap="square">
            <a:spAutoFit/>
          </a:bodyPr>
          <a:lstStyle/>
          <a:p>
            <a:pPr algn="l"/>
            <a:r>
              <a:rPr lang="en-US" sz="3600" b="0" i="0" dirty="0">
                <a:solidFill>
                  <a:srgbClr val="292929"/>
                </a:solidFill>
                <a:effectLst/>
                <a:latin typeface="source-serif-pro"/>
              </a:rPr>
              <a:t>the GAN version is not covered in the tutorial. It's an experimental version using some of the emerging best practices in image colorization.it uses Generative Adversarial Networks to make the coloring more consistent and vibrant. However, the network is a magnitude more complex and requires more computing power to work with. Many of the techniques in this network are inspired by the brilliant work of Jason Antic and his </a:t>
            </a:r>
            <a:r>
              <a:rPr lang="en-US" sz="3600" b="0" i="0" dirty="0" err="1">
                <a:solidFill>
                  <a:srgbClr val="292929"/>
                </a:solidFill>
                <a:effectLst/>
                <a:latin typeface="source-serif-pro"/>
              </a:rPr>
              <a:t>DeOldify</a:t>
            </a:r>
            <a:r>
              <a:rPr lang="en-US" sz="3600" b="0" i="0" dirty="0">
                <a:solidFill>
                  <a:srgbClr val="292929"/>
                </a:solidFill>
                <a:effectLst/>
                <a:latin typeface="source-serif-pro"/>
              </a:rPr>
              <a:t> coloring network.</a:t>
            </a:r>
          </a:p>
        </p:txBody>
      </p:sp>
    </p:spTree>
    <p:extLst>
      <p:ext uri="{BB962C8B-B14F-4D97-AF65-F5344CB8AC3E}">
        <p14:creationId xmlns:p14="http://schemas.microsoft.com/office/powerpoint/2010/main" val="428066790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1494640"/>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dirty="0"/>
              <a:t>GAN version using </a:t>
            </a:r>
            <a:r>
              <a:rPr lang="en-US" dirty="0" err="1"/>
              <a:t>deoldify</a:t>
            </a:r>
            <a:r>
              <a:rPr lang="en-US" dirty="0"/>
              <a:t> coloring network(bonus) </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0" y="1925459"/>
            <a:ext cx="10134600" cy="1754326"/>
          </a:xfrm>
          <a:prstGeom prst="rect">
            <a:avLst/>
          </a:prstGeom>
          <a:noFill/>
        </p:spPr>
        <p:txBody>
          <a:bodyPr wrap="square">
            <a:spAutoFit/>
          </a:bodyPr>
          <a:lstStyle/>
          <a:p>
            <a:pPr algn="l"/>
            <a:r>
              <a:rPr lang="en-US" sz="3600" b="0" i="0" dirty="0">
                <a:solidFill>
                  <a:srgbClr val="292929"/>
                </a:solidFill>
                <a:effectLst/>
                <a:latin typeface="source-serif-pro"/>
              </a:rPr>
              <a:t>I add a GAN version to my work  just for testing .by putting the URL of the image and run the cell we can see the result of the GAN version </a:t>
            </a:r>
          </a:p>
        </p:txBody>
      </p:sp>
      <p:pic>
        <p:nvPicPr>
          <p:cNvPr id="3" name="Picture 2">
            <a:extLst>
              <a:ext uri="{FF2B5EF4-FFF2-40B4-BE49-F238E27FC236}">
                <a16:creationId xmlns:a16="http://schemas.microsoft.com/office/drawing/2014/main" id="{230739A5-9BAE-B4F7-25D9-49A4CE030991}"/>
              </a:ext>
            </a:extLst>
          </p:cNvPr>
          <p:cNvPicPr>
            <a:picLocks noChangeAspect="1"/>
          </p:cNvPicPr>
          <p:nvPr/>
        </p:nvPicPr>
        <p:blipFill>
          <a:blip r:embed="rId3"/>
          <a:stretch>
            <a:fillRect/>
          </a:stretch>
        </p:blipFill>
        <p:spPr>
          <a:xfrm>
            <a:off x="0" y="3657600"/>
            <a:ext cx="10058400" cy="4018992"/>
          </a:xfrm>
          <a:prstGeom prst="rect">
            <a:avLst/>
          </a:prstGeom>
        </p:spPr>
      </p:pic>
    </p:spTree>
    <p:extLst>
      <p:ext uri="{BB962C8B-B14F-4D97-AF65-F5344CB8AC3E}">
        <p14:creationId xmlns:p14="http://schemas.microsoft.com/office/powerpoint/2010/main" val="40490067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1494640"/>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dirty="0"/>
              <a:t>GAN version using </a:t>
            </a:r>
            <a:r>
              <a:rPr lang="en-US" dirty="0" err="1"/>
              <a:t>deoldify</a:t>
            </a:r>
            <a:r>
              <a:rPr lang="en-US" dirty="0"/>
              <a:t> coloring network(bonus) </a:t>
            </a:r>
            <a:endParaRPr lang="fr-FR" kern="0" spc="15" dirty="0"/>
          </a:p>
        </p:txBody>
      </p:sp>
      <p:sp>
        <p:nvSpPr>
          <p:cNvPr id="6" name="TextBox 5">
            <a:extLst>
              <a:ext uri="{FF2B5EF4-FFF2-40B4-BE49-F238E27FC236}">
                <a16:creationId xmlns:a16="http://schemas.microsoft.com/office/drawing/2014/main" id="{252B1C1C-653D-8760-54E9-F9EA3A671FFD}"/>
              </a:ext>
            </a:extLst>
          </p:cNvPr>
          <p:cNvSpPr txBox="1"/>
          <p:nvPr/>
        </p:nvSpPr>
        <p:spPr>
          <a:xfrm>
            <a:off x="-24206" y="2209800"/>
            <a:ext cx="10920805" cy="1754326"/>
          </a:xfrm>
          <a:prstGeom prst="rect">
            <a:avLst/>
          </a:prstGeom>
          <a:noFill/>
        </p:spPr>
        <p:txBody>
          <a:bodyPr wrap="square">
            <a:spAutoFit/>
          </a:bodyPr>
          <a:lstStyle/>
          <a:p>
            <a:pPr algn="l"/>
            <a:r>
              <a:rPr lang="en-US" sz="3600" b="0" i="0" dirty="0">
                <a:solidFill>
                  <a:srgbClr val="292929"/>
                </a:solidFill>
                <a:effectLst/>
                <a:latin typeface="source-serif-pro"/>
              </a:rPr>
              <a:t>It shows a good result. So I recommend you to test it </a:t>
            </a:r>
          </a:p>
          <a:p>
            <a:pPr algn="l"/>
            <a:r>
              <a:rPr lang="en-US" sz="3600" b="0" i="0" dirty="0">
                <a:solidFill>
                  <a:srgbClr val="292929"/>
                </a:solidFill>
                <a:effectLst/>
                <a:latin typeface="source-serif-pro"/>
              </a:rPr>
              <a:t>With some </a:t>
            </a:r>
            <a:r>
              <a:rPr lang="en-US" sz="3600" b="0" i="0" dirty="0">
                <a:solidFill>
                  <a:srgbClr val="292929"/>
                </a:solidFill>
                <a:effectLst/>
                <a:latin typeface="source-serif-pro"/>
                <a:hlinkClick r:id="rId3"/>
              </a:rPr>
              <a:t>Photos and Old Images of Tunisia </a:t>
            </a:r>
            <a:r>
              <a:rPr lang="en-US" sz="3600" b="0" i="0" dirty="0">
                <a:solidFill>
                  <a:srgbClr val="292929"/>
                </a:solidFill>
                <a:effectLst/>
                <a:latin typeface="source-serif-pro"/>
              </a:rPr>
              <a:t>.</a:t>
            </a:r>
          </a:p>
          <a:p>
            <a:pPr algn="l"/>
            <a:r>
              <a:rPr lang="en-US" sz="3600" b="0" i="0" dirty="0">
                <a:solidFill>
                  <a:srgbClr val="292929"/>
                </a:solidFill>
                <a:effectLst/>
                <a:latin typeface="source-serif-pro"/>
              </a:rPr>
              <a:t>  </a:t>
            </a:r>
          </a:p>
        </p:txBody>
      </p:sp>
      <p:pic>
        <p:nvPicPr>
          <p:cNvPr id="11266" name="Picture 2">
            <a:extLst>
              <a:ext uri="{FF2B5EF4-FFF2-40B4-BE49-F238E27FC236}">
                <a16:creationId xmlns:a16="http://schemas.microsoft.com/office/drawing/2014/main" id="{CA0FA305-8D1F-40D6-148A-98640F65F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5" y="3948113"/>
            <a:ext cx="10058400" cy="351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83575"/>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sp>
        <p:nvSpPr>
          <p:cNvPr id="2" name="TextBox 1">
            <a:extLst>
              <a:ext uri="{FF2B5EF4-FFF2-40B4-BE49-F238E27FC236}">
                <a16:creationId xmlns:a16="http://schemas.microsoft.com/office/drawing/2014/main" id="{88258274-58A0-78B3-329F-2D2F1F381164}"/>
              </a:ext>
            </a:extLst>
          </p:cNvPr>
          <p:cNvSpPr txBox="1"/>
          <p:nvPr/>
        </p:nvSpPr>
        <p:spPr>
          <a:xfrm>
            <a:off x="304800" y="1140106"/>
            <a:ext cx="10920805" cy="1754326"/>
          </a:xfrm>
          <a:prstGeom prst="rect">
            <a:avLst/>
          </a:prstGeom>
          <a:noFill/>
        </p:spPr>
        <p:txBody>
          <a:bodyPr wrap="square">
            <a:spAutoFit/>
          </a:bodyPr>
          <a:lstStyle/>
          <a:p>
            <a:pPr algn="l"/>
            <a:r>
              <a:rPr lang="en-US" sz="3600" dirty="0">
                <a:solidFill>
                  <a:srgbClr val="292929"/>
                </a:solidFill>
                <a:latin typeface="source-serif-pro"/>
              </a:rPr>
              <a:t>I </a:t>
            </a:r>
            <a:r>
              <a:rPr lang="en-US" sz="3600" b="0" i="0" dirty="0">
                <a:solidFill>
                  <a:srgbClr val="292929"/>
                </a:solidFill>
                <a:effectLst/>
                <a:latin typeface="source-serif-pro"/>
              </a:rPr>
              <a:t>modify the dataset fo</a:t>
            </a:r>
            <a:r>
              <a:rPr lang="en-US" sz="3600" dirty="0">
                <a:solidFill>
                  <a:srgbClr val="292929"/>
                </a:solidFill>
                <a:latin typeface="source-serif-pro"/>
              </a:rPr>
              <a:t>r each version :</a:t>
            </a:r>
          </a:p>
          <a:p>
            <a:pPr algn="l"/>
            <a:r>
              <a:rPr lang="en-US" sz="3600" dirty="0">
                <a:solidFill>
                  <a:srgbClr val="292929"/>
                </a:solidFill>
                <a:latin typeface="source-serif-pro"/>
              </a:rPr>
              <a:t>Alpha version: 4 images (SidiBouSaid.jpg, djerba.jpg, man.jpg, tunis.jpg)</a:t>
            </a:r>
            <a:endParaRPr lang="en-US" sz="3600" b="0" i="0" dirty="0">
              <a:solidFill>
                <a:srgbClr val="292929"/>
              </a:solidFill>
              <a:effectLst/>
              <a:latin typeface="source-serif-pro"/>
            </a:endParaRPr>
          </a:p>
        </p:txBody>
      </p:sp>
      <p:pic>
        <p:nvPicPr>
          <p:cNvPr id="12290" name="Picture 2">
            <a:extLst>
              <a:ext uri="{FF2B5EF4-FFF2-40B4-BE49-F238E27FC236}">
                <a16:creationId xmlns:a16="http://schemas.microsoft.com/office/drawing/2014/main" id="{3F8A8134-75CB-4411-F2AB-01804DE55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62" y="2897326"/>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5727C21D-E689-6F03-AC92-B4B052507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7508" y="289732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108460"/>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pic>
        <p:nvPicPr>
          <p:cNvPr id="13314" name="Picture 2">
            <a:extLst>
              <a:ext uri="{FF2B5EF4-FFF2-40B4-BE49-F238E27FC236}">
                <a16:creationId xmlns:a16="http://schemas.microsoft.com/office/drawing/2014/main" id="{C5C51BDD-B4FC-FF60-DA40-19622488A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897326"/>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0D31CC28-69A7-E8FC-0F37-AF3A2937E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9069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F1E400-D62E-5EE7-E21E-FD3B5BACD1AF}"/>
              </a:ext>
            </a:extLst>
          </p:cNvPr>
          <p:cNvSpPr txBox="1"/>
          <p:nvPr/>
        </p:nvSpPr>
        <p:spPr>
          <a:xfrm>
            <a:off x="304800" y="1140106"/>
            <a:ext cx="9635237" cy="1200329"/>
          </a:xfrm>
          <a:prstGeom prst="rect">
            <a:avLst/>
          </a:prstGeom>
          <a:noFill/>
        </p:spPr>
        <p:txBody>
          <a:bodyPr wrap="square">
            <a:spAutoFit/>
          </a:bodyPr>
          <a:lstStyle/>
          <a:p>
            <a:pPr algn="l"/>
            <a:r>
              <a:rPr lang="en-US" sz="3600" dirty="0">
                <a:solidFill>
                  <a:srgbClr val="292929"/>
                </a:solidFill>
                <a:latin typeface="source-serif-pro"/>
              </a:rPr>
              <a:t>Alpha version: : 4 images (SidiBouSaid.jpg, djerba.jpg, man.jpg, tunis.jpg)</a:t>
            </a:r>
            <a:endParaRPr lang="en-US" sz="3600" b="0" i="0" dirty="0">
              <a:solidFill>
                <a:srgbClr val="292929"/>
              </a:solidFill>
              <a:effectLst/>
              <a:latin typeface="source-serif-pro"/>
            </a:endParaRPr>
          </a:p>
        </p:txBody>
      </p:sp>
    </p:spTree>
    <p:extLst>
      <p:ext uri="{BB962C8B-B14F-4D97-AF65-F5344CB8AC3E}">
        <p14:creationId xmlns:p14="http://schemas.microsoft.com/office/powerpoint/2010/main" val="770671272"/>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sp>
        <p:nvSpPr>
          <p:cNvPr id="6" name="TextBox 5">
            <a:extLst>
              <a:ext uri="{FF2B5EF4-FFF2-40B4-BE49-F238E27FC236}">
                <a16:creationId xmlns:a16="http://schemas.microsoft.com/office/drawing/2014/main" id="{1DF1E400-D62E-5EE7-E21E-FD3B5BACD1AF}"/>
              </a:ext>
            </a:extLst>
          </p:cNvPr>
          <p:cNvSpPr txBox="1"/>
          <p:nvPr/>
        </p:nvSpPr>
        <p:spPr>
          <a:xfrm>
            <a:off x="304800" y="1140106"/>
            <a:ext cx="10920805" cy="1200329"/>
          </a:xfrm>
          <a:prstGeom prst="rect">
            <a:avLst/>
          </a:prstGeom>
          <a:noFill/>
        </p:spPr>
        <p:txBody>
          <a:bodyPr wrap="square">
            <a:spAutoFit/>
          </a:bodyPr>
          <a:lstStyle/>
          <a:p>
            <a:pPr algn="l"/>
            <a:r>
              <a:rPr lang="en-US" sz="3600" dirty="0">
                <a:solidFill>
                  <a:srgbClr val="292929"/>
                </a:solidFill>
                <a:latin typeface="source-serif-pro"/>
              </a:rPr>
              <a:t>Beta version: </a:t>
            </a:r>
            <a:r>
              <a:rPr lang="en-US" sz="3600" dirty="0">
                <a:solidFill>
                  <a:srgbClr val="292929"/>
                </a:solidFill>
                <a:latin typeface="source-serif-pro"/>
                <a:hlinkClick r:id="rId3"/>
              </a:rPr>
              <a:t>cryptopunks</a:t>
            </a:r>
            <a:r>
              <a:rPr lang="en-US" sz="3600" dirty="0">
                <a:solidFill>
                  <a:srgbClr val="292929"/>
                </a:solidFill>
                <a:latin typeface="source-serif-pro"/>
              </a:rPr>
              <a:t> dataset</a:t>
            </a:r>
          </a:p>
          <a:p>
            <a:pPr algn="l"/>
            <a:endParaRPr lang="en-US" sz="3600" b="0" i="0" dirty="0">
              <a:solidFill>
                <a:srgbClr val="292929"/>
              </a:solidFill>
              <a:effectLst/>
              <a:latin typeface="source-serif-pro"/>
            </a:endParaRPr>
          </a:p>
        </p:txBody>
      </p:sp>
      <p:pic>
        <p:nvPicPr>
          <p:cNvPr id="3" name="Picture 2">
            <a:extLst>
              <a:ext uri="{FF2B5EF4-FFF2-40B4-BE49-F238E27FC236}">
                <a16:creationId xmlns:a16="http://schemas.microsoft.com/office/drawing/2014/main" id="{A466A6A7-9218-B7BE-0CAB-E2F0F6689AD9}"/>
              </a:ext>
            </a:extLst>
          </p:cNvPr>
          <p:cNvPicPr>
            <a:picLocks noChangeAspect="1"/>
          </p:cNvPicPr>
          <p:nvPr/>
        </p:nvPicPr>
        <p:blipFill>
          <a:blip r:embed="rId4"/>
          <a:stretch>
            <a:fillRect/>
          </a:stretch>
        </p:blipFill>
        <p:spPr>
          <a:xfrm>
            <a:off x="0" y="1905000"/>
            <a:ext cx="10058400" cy="4263656"/>
          </a:xfrm>
          <a:prstGeom prst="rect">
            <a:avLst/>
          </a:prstGeom>
        </p:spPr>
      </p:pic>
    </p:spTree>
    <p:extLst>
      <p:ext uri="{BB962C8B-B14F-4D97-AF65-F5344CB8AC3E}">
        <p14:creationId xmlns:p14="http://schemas.microsoft.com/office/powerpoint/2010/main" val="3535191886"/>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sp>
        <p:nvSpPr>
          <p:cNvPr id="6" name="TextBox 5">
            <a:extLst>
              <a:ext uri="{FF2B5EF4-FFF2-40B4-BE49-F238E27FC236}">
                <a16:creationId xmlns:a16="http://schemas.microsoft.com/office/drawing/2014/main" id="{1DF1E400-D62E-5EE7-E21E-FD3B5BACD1AF}"/>
              </a:ext>
            </a:extLst>
          </p:cNvPr>
          <p:cNvSpPr txBox="1"/>
          <p:nvPr/>
        </p:nvSpPr>
        <p:spPr>
          <a:xfrm>
            <a:off x="304800" y="1140106"/>
            <a:ext cx="10920805" cy="1200329"/>
          </a:xfrm>
          <a:prstGeom prst="rect">
            <a:avLst/>
          </a:prstGeom>
          <a:noFill/>
        </p:spPr>
        <p:txBody>
          <a:bodyPr wrap="square">
            <a:spAutoFit/>
          </a:bodyPr>
          <a:lstStyle/>
          <a:p>
            <a:pPr algn="l"/>
            <a:r>
              <a:rPr lang="en-US" sz="3600" dirty="0">
                <a:solidFill>
                  <a:srgbClr val="292929"/>
                </a:solidFill>
                <a:latin typeface="source-serif-pro"/>
              </a:rPr>
              <a:t>Beta version: </a:t>
            </a:r>
            <a:r>
              <a:rPr lang="en-US" sz="3600" dirty="0">
                <a:solidFill>
                  <a:srgbClr val="292929"/>
                </a:solidFill>
                <a:latin typeface="source-serif-pro"/>
                <a:hlinkClick r:id="rId3"/>
              </a:rPr>
              <a:t>cryptopunks</a:t>
            </a:r>
            <a:r>
              <a:rPr lang="en-US" sz="3600" dirty="0">
                <a:solidFill>
                  <a:srgbClr val="292929"/>
                </a:solidFill>
                <a:latin typeface="source-serif-pro"/>
              </a:rPr>
              <a:t> dataset</a:t>
            </a:r>
          </a:p>
          <a:p>
            <a:pPr algn="l"/>
            <a:endParaRPr lang="en-US" sz="3600" b="0" i="0" dirty="0">
              <a:solidFill>
                <a:srgbClr val="292929"/>
              </a:solidFill>
              <a:effectLst/>
              <a:latin typeface="source-serif-pro"/>
            </a:endParaRPr>
          </a:p>
        </p:txBody>
      </p:sp>
      <p:pic>
        <p:nvPicPr>
          <p:cNvPr id="26" name="Picture 25" descr="A cartoon of a person with blonde hair&#10;&#10;Description automatically generated with low confidence">
            <a:extLst>
              <a:ext uri="{FF2B5EF4-FFF2-40B4-BE49-F238E27FC236}">
                <a16:creationId xmlns:a16="http://schemas.microsoft.com/office/drawing/2014/main" id="{D1942580-82AE-FFE5-3AC2-3243BA401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050" y="4711861"/>
            <a:ext cx="2438400" cy="2438400"/>
          </a:xfrm>
          <a:prstGeom prst="rect">
            <a:avLst/>
          </a:prstGeom>
        </p:spPr>
      </p:pic>
      <p:pic>
        <p:nvPicPr>
          <p:cNvPr id="28" name="Picture 27" descr="A cartoon of a person's face&#10;&#10;Description automatically generated with low confidence">
            <a:extLst>
              <a:ext uri="{FF2B5EF4-FFF2-40B4-BE49-F238E27FC236}">
                <a16:creationId xmlns:a16="http://schemas.microsoft.com/office/drawing/2014/main" id="{DF19C7E6-CF32-9B43-C839-31D0D6DF55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8012" y="4724400"/>
            <a:ext cx="2438400" cy="2438400"/>
          </a:xfrm>
          <a:prstGeom prst="rect">
            <a:avLst/>
          </a:prstGeom>
        </p:spPr>
      </p:pic>
      <p:pic>
        <p:nvPicPr>
          <p:cNvPr id="30" name="Picture 29" descr="A picture containing pixel, screenshot, clipart, cartoon&#10;&#10;Description automatically generated">
            <a:extLst>
              <a:ext uri="{FF2B5EF4-FFF2-40B4-BE49-F238E27FC236}">
                <a16:creationId xmlns:a16="http://schemas.microsoft.com/office/drawing/2014/main" id="{B6B135C7-A239-8EA4-D111-D6FB661587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4696974"/>
            <a:ext cx="2438400" cy="2438400"/>
          </a:xfrm>
          <a:prstGeom prst="rect">
            <a:avLst/>
          </a:prstGeom>
        </p:spPr>
      </p:pic>
      <p:pic>
        <p:nvPicPr>
          <p:cNvPr id="32" name="Picture 31" descr="A picture containing pixel, clipart, cartoon, design&#10;&#10;Description automatically generated">
            <a:extLst>
              <a:ext uri="{FF2B5EF4-FFF2-40B4-BE49-F238E27FC236}">
                <a16:creationId xmlns:a16="http://schemas.microsoft.com/office/drawing/2014/main" id="{F714471B-7069-3E46-C07F-D957C0CF3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8050" y="2031147"/>
            <a:ext cx="2438400" cy="2438400"/>
          </a:xfrm>
          <a:prstGeom prst="rect">
            <a:avLst/>
          </a:prstGeom>
        </p:spPr>
      </p:pic>
      <p:pic>
        <p:nvPicPr>
          <p:cNvPr id="34" name="Picture 33" descr="A cartoon of a person smoking a cigarette&#10;&#10;Description automatically generated with medium confidence">
            <a:extLst>
              <a:ext uri="{FF2B5EF4-FFF2-40B4-BE49-F238E27FC236}">
                <a16:creationId xmlns:a16="http://schemas.microsoft.com/office/drawing/2014/main" id="{5EEC0B46-814A-60EA-739E-89185CD9A2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6339" y="2031147"/>
            <a:ext cx="2438400" cy="2438400"/>
          </a:xfrm>
          <a:prstGeom prst="rect">
            <a:avLst/>
          </a:prstGeom>
        </p:spPr>
      </p:pic>
      <p:pic>
        <p:nvPicPr>
          <p:cNvPr id="36" name="Picture 35" descr="A pixelated cartoon of a person smoking a pipe&#10;&#10;Description automatically generated with medium confidence">
            <a:extLst>
              <a:ext uri="{FF2B5EF4-FFF2-40B4-BE49-F238E27FC236}">
                <a16:creationId xmlns:a16="http://schemas.microsoft.com/office/drawing/2014/main" id="{CD4AB64D-F911-D0BF-EC24-0ADFE83FB7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9339" y="2007998"/>
            <a:ext cx="2438400" cy="2438400"/>
          </a:xfrm>
          <a:prstGeom prst="rect">
            <a:avLst/>
          </a:prstGeom>
        </p:spPr>
      </p:pic>
    </p:spTree>
    <p:extLst>
      <p:ext uri="{BB962C8B-B14F-4D97-AF65-F5344CB8AC3E}">
        <p14:creationId xmlns:p14="http://schemas.microsoft.com/office/powerpoint/2010/main" val="3374979862"/>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sp>
        <p:nvSpPr>
          <p:cNvPr id="6" name="TextBox 5">
            <a:extLst>
              <a:ext uri="{FF2B5EF4-FFF2-40B4-BE49-F238E27FC236}">
                <a16:creationId xmlns:a16="http://schemas.microsoft.com/office/drawing/2014/main" id="{1DF1E400-D62E-5EE7-E21E-FD3B5BACD1AF}"/>
              </a:ext>
            </a:extLst>
          </p:cNvPr>
          <p:cNvSpPr txBox="1"/>
          <p:nvPr/>
        </p:nvSpPr>
        <p:spPr>
          <a:xfrm>
            <a:off x="304800" y="1140106"/>
            <a:ext cx="10920805" cy="1200329"/>
          </a:xfrm>
          <a:prstGeom prst="rect">
            <a:avLst/>
          </a:prstGeom>
          <a:noFill/>
        </p:spPr>
        <p:txBody>
          <a:bodyPr wrap="square">
            <a:spAutoFit/>
          </a:bodyPr>
          <a:lstStyle/>
          <a:p>
            <a:pPr algn="l"/>
            <a:r>
              <a:rPr lang="en-US" sz="3600" dirty="0">
                <a:solidFill>
                  <a:srgbClr val="292929"/>
                </a:solidFill>
                <a:latin typeface="source-serif-pro"/>
              </a:rPr>
              <a:t>Full version: </a:t>
            </a:r>
            <a:r>
              <a:rPr lang="fr-FR" sz="3600" b="0" i="0" dirty="0">
                <a:effectLst/>
                <a:latin typeface="Roboto" panose="02000000000000000000" pitchFamily="2" charset="0"/>
                <a:hlinkClick r:id="rId3"/>
              </a:rPr>
              <a:t>Linnaeus 5 </a:t>
            </a:r>
            <a:r>
              <a:rPr lang="fr-FR" sz="3600" b="0" i="0" dirty="0" err="1">
                <a:effectLst/>
                <a:latin typeface="Roboto" panose="02000000000000000000" pitchFamily="2" charset="0"/>
                <a:hlinkClick r:id="rId3"/>
              </a:rPr>
              <a:t>dataset</a:t>
            </a:r>
            <a:r>
              <a:rPr lang="fr-FR" sz="3600" b="0" i="0" dirty="0">
                <a:solidFill>
                  <a:srgbClr val="D5D5D5"/>
                </a:solidFill>
                <a:effectLst/>
                <a:latin typeface="Roboto" panose="02000000000000000000" pitchFamily="2" charset="0"/>
              </a:rPr>
              <a:t> </a:t>
            </a:r>
            <a:endParaRPr lang="en-US" sz="3600" dirty="0">
              <a:solidFill>
                <a:srgbClr val="292929"/>
              </a:solidFill>
              <a:latin typeface="source-serif-pro"/>
            </a:endParaRPr>
          </a:p>
          <a:p>
            <a:pPr algn="l"/>
            <a:endParaRPr lang="en-US" sz="3600" b="0" i="0" dirty="0">
              <a:solidFill>
                <a:srgbClr val="292929"/>
              </a:solidFill>
              <a:effectLst/>
              <a:latin typeface="source-serif-pro"/>
            </a:endParaRPr>
          </a:p>
        </p:txBody>
      </p:sp>
      <p:pic>
        <p:nvPicPr>
          <p:cNvPr id="3" name="Picture 2">
            <a:extLst>
              <a:ext uri="{FF2B5EF4-FFF2-40B4-BE49-F238E27FC236}">
                <a16:creationId xmlns:a16="http://schemas.microsoft.com/office/drawing/2014/main" id="{3D56F368-DF87-9C27-3AA4-C19DB0DDD030}"/>
              </a:ext>
            </a:extLst>
          </p:cNvPr>
          <p:cNvPicPr>
            <a:picLocks noChangeAspect="1"/>
          </p:cNvPicPr>
          <p:nvPr/>
        </p:nvPicPr>
        <p:blipFill>
          <a:blip r:embed="rId4"/>
          <a:stretch>
            <a:fillRect/>
          </a:stretch>
        </p:blipFill>
        <p:spPr>
          <a:xfrm>
            <a:off x="-1" y="2057400"/>
            <a:ext cx="10058400" cy="5063778"/>
          </a:xfrm>
          <a:prstGeom prst="rect">
            <a:avLst/>
          </a:prstGeom>
        </p:spPr>
      </p:pic>
    </p:spTree>
    <p:extLst>
      <p:ext uri="{BB962C8B-B14F-4D97-AF65-F5344CB8AC3E}">
        <p14:creationId xmlns:p14="http://schemas.microsoft.com/office/powerpoint/2010/main" val="122534421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B2CC3F9-2E5D-7F00-3F10-C654E8403E0F}"/>
              </a:ext>
            </a:extLst>
          </p:cNvPr>
          <p:cNvSpPr txBox="1">
            <a:spLocks/>
          </p:cNvSpPr>
          <p:nvPr/>
        </p:nvSpPr>
        <p:spPr>
          <a:xfrm>
            <a:off x="423162" y="304800"/>
            <a:ext cx="9635237"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en-US" kern="0" spc="15" dirty="0"/>
              <a:t>Finally</a:t>
            </a:r>
            <a:endParaRPr lang="fr-FR" kern="0" spc="15" dirty="0"/>
          </a:p>
        </p:txBody>
      </p:sp>
      <p:sp>
        <p:nvSpPr>
          <p:cNvPr id="6" name="TextBox 5">
            <a:extLst>
              <a:ext uri="{FF2B5EF4-FFF2-40B4-BE49-F238E27FC236}">
                <a16:creationId xmlns:a16="http://schemas.microsoft.com/office/drawing/2014/main" id="{1DF1E400-D62E-5EE7-E21E-FD3B5BACD1AF}"/>
              </a:ext>
            </a:extLst>
          </p:cNvPr>
          <p:cNvSpPr txBox="1"/>
          <p:nvPr/>
        </p:nvSpPr>
        <p:spPr>
          <a:xfrm>
            <a:off x="304800" y="1140106"/>
            <a:ext cx="10920805" cy="1754326"/>
          </a:xfrm>
          <a:prstGeom prst="rect">
            <a:avLst/>
          </a:prstGeom>
          <a:noFill/>
        </p:spPr>
        <p:txBody>
          <a:bodyPr wrap="square">
            <a:spAutoFit/>
          </a:bodyPr>
          <a:lstStyle/>
          <a:p>
            <a:pPr algn="l"/>
            <a:r>
              <a:rPr lang="en-US" sz="3600" dirty="0">
                <a:solidFill>
                  <a:srgbClr val="292929"/>
                </a:solidFill>
                <a:latin typeface="source-serif-pro"/>
              </a:rPr>
              <a:t>Full version: </a:t>
            </a:r>
            <a:r>
              <a:rPr lang="fr-FR" sz="3600" b="0" i="0" dirty="0">
                <a:effectLst/>
                <a:latin typeface="Roboto" panose="02000000000000000000" pitchFamily="2" charset="0"/>
                <a:hlinkClick r:id="rId3"/>
              </a:rPr>
              <a:t>Linnaeus 5 </a:t>
            </a:r>
            <a:r>
              <a:rPr lang="fr-FR" sz="3600" b="0" i="0" dirty="0" err="1">
                <a:effectLst/>
                <a:latin typeface="Roboto" panose="02000000000000000000" pitchFamily="2" charset="0"/>
                <a:hlinkClick r:id="rId3"/>
              </a:rPr>
              <a:t>dataset</a:t>
            </a:r>
            <a:endParaRPr lang="fr-FR" sz="3600" b="0" i="0" dirty="0">
              <a:effectLst/>
              <a:latin typeface="Roboto" panose="02000000000000000000" pitchFamily="2" charset="0"/>
            </a:endParaRPr>
          </a:p>
          <a:p>
            <a:pPr algn="l"/>
            <a:r>
              <a:rPr lang="fr-FR" sz="3600" dirty="0">
                <a:solidFill>
                  <a:srgbClr val="292929"/>
                </a:solidFill>
                <a:latin typeface="source-serif-pro"/>
              </a:rPr>
              <a:t>I </a:t>
            </a:r>
            <a:r>
              <a:rPr lang="fr-FR" sz="3600" dirty="0" err="1">
                <a:solidFill>
                  <a:srgbClr val="292929"/>
                </a:solidFill>
                <a:latin typeface="source-serif-pro"/>
              </a:rPr>
              <a:t>work</a:t>
            </a:r>
            <a:r>
              <a:rPr lang="fr-FR" sz="3600" dirty="0">
                <a:solidFill>
                  <a:srgbClr val="292929"/>
                </a:solidFill>
                <a:latin typeface="source-serif-pro"/>
              </a:rPr>
              <a:t> </a:t>
            </a:r>
            <a:r>
              <a:rPr lang="fr-FR" sz="3600" dirty="0" err="1">
                <a:solidFill>
                  <a:srgbClr val="292929"/>
                </a:solidFill>
                <a:latin typeface="source-serif-pro"/>
              </a:rPr>
              <a:t>just</a:t>
            </a:r>
            <a:r>
              <a:rPr lang="fr-FR" sz="3600" dirty="0">
                <a:solidFill>
                  <a:srgbClr val="292929"/>
                </a:solidFill>
                <a:latin typeface="source-serif-pro"/>
              </a:rPr>
              <a:t> </a:t>
            </a:r>
            <a:r>
              <a:rPr lang="fr-FR" sz="3600" dirty="0" err="1">
                <a:solidFill>
                  <a:srgbClr val="292929"/>
                </a:solidFill>
                <a:latin typeface="source-serif-pro"/>
              </a:rPr>
              <a:t>with</a:t>
            </a:r>
            <a:r>
              <a:rPr lang="fr-FR" sz="3600" dirty="0">
                <a:solidFill>
                  <a:srgbClr val="292929"/>
                </a:solidFill>
                <a:latin typeface="source-serif-pro"/>
              </a:rPr>
              <a:t> 1 class (</a:t>
            </a:r>
            <a:r>
              <a:rPr lang="fr-FR" sz="3600" dirty="0" err="1">
                <a:solidFill>
                  <a:srgbClr val="292929"/>
                </a:solidFill>
                <a:latin typeface="source-serif-pro"/>
              </a:rPr>
              <a:t>limited</a:t>
            </a:r>
            <a:r>
              <a:rPr lang="fr-FR" sz="3600" dirty="0">
                <a:solidFill>
                  <a:srgbClr val="292929"/>
                </a:solidFill>
                <a:latin typeface="source-serif-pro"/>
              </a:rPr>
              <a:t> </a:t>
            </a:r>
            <a:r>
              <a:rPr lang="fr-FR" sz="3600" dirty="0" err="1">
                <a:solidFill>
                  <a:srgbClr val="292929"/>
                </a:solidFill>
                <a:latin typeface="source-serif-pro"/>
              </a:rPr>
              <a:t>resources</a:t>
            </a:r>
            <a:r>
              <a:rPr lang="fr-FR" sz="3600" dirty="0">
                <a:solidFill>
                  <a:srgbClr val="292929"/>
                </a:solidFill>
                <a:latin typeface="source-serif-pro"/>
              </a:rPr>
              <a:t>) </a:t>
            </a:r>
            <a:endParaRPr lang="en-US" sz="3600" dirty="0">
              <a:solidFill>
                <a:srgbClr val="292929"/>
              </a:solidFill>
              <a:latin typeface="source-serif-pro"/>
            </a:endParaRPr>
          </a:p>
          <a:p>
            <a:pPr algn="l"/>
            <a:endParaRPr lang="en-US" sz="3600" b="0" i="0" dirty="0">
              <a:solidFill>
                <a:srgbClr val="292929"/>
              </a:solidFill>
              <a:effectLst/>
              <a:latin typeface="source-serif-pro"/>
            </a:endParaRPr>
          </a:p>
        </p:txBody>
      </p:sp>
      <p:pic>
        <p:nvPicPr>
          <p:cNvPr id="5" name="Picture 4">
            <a:extLst>
              <a:ext uri="{FF2B5EF4-FFF2-40B4-BE49-F238E27FC236}">
                <a16:creationId xmlns:a16="http://schemas.microsoft.com/office/drawing/2014/main" id="{03AC0314-FB85-3A51-FC63-9453DFB533F7}"/>
              </a:ext>
            </a:extLst>
          </p:cNvPr>
          <p:cNvPicPr>
            <a:picLocks noChangeAspect="1"/>
          </p:cNvPicPr>
          <p:nvPr/>
        </p:nvPicPr>
        <p:blipFill>
          <a:blip r:embed="rId4"/>
          <a:stretch>
            <a:fillRect/>
          </a:stretch>
        </p:blipFill>
        <p:spPr>
          <a:xfrm>
            <a:off x="0" y="2743200"/>
            <a:ext cx="10058400" cy="1788715"/>
          </a:xfrm>
          <a:prstGeom prst="rect">
            <a:avLst/>
          </a:prstGeom>
        </p:spPr>
      </p:pic>
    </p:spTree>
    <p:extLst>
      <p:ext uri="{BB962C8B-B14F-4D97-AF65-F5344CB8AC3E}">
        <p14:creationId xmlns:p14="http://schemas.microsoft.com/office/powerpoint/2010/main" val="64367683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B8CB6E-4C26-7EA3-43C2-13E678CDB3E9}"/>
              </a:ext>
            </a:extLst>
          </p:cNvPr>
          <p:cNvSpPr txBox="1"/>
          <p:nvPr/>
        </p:nvSpPr>
        <p:spPr>
          <a:xfrm>
            <a:off x="423163" y="1247537"/>
            <a:ext cx="8758937" cy="7386638"/>
          </a:xfrm>
          <a:prstGeom prst="rect">
            <a:avLst/>
          </a:prstGeom>
          <a:noFill/>
        </p:spPr>
        <p:txBody>
          <a:bodyPr wrap="square">
            <a:spAutoFit/>
          </a:bodyPr>
          <a:lstStyle/>
          <a:p>
            <a:pPr algn="l"/>
            <a:r>
              <a:rPr lang="en-US" sz="2800" b="0" i="0" dirty="0">
                <a:solidFill>
                  <a:srgbClr val="292929"/>
                </a:solidFill>
                <a:effectLst/>
                <a:latin typeface="source-serif-pro"/>
              </a:rPr>
              <a:t>The first section breaks down the core logic. We’ll build a bare-bones 40-line neural network as an “alpha” colorization bot. </a:t>
            </a:r>
          </a:p>
          <a:p>
            <a:pPr algn="l"/>
            <a:r>
              <a:rPr lang="en-US" sz="2800" b="0" i="0" dirty="0">
                <a:solidFill>
                  <a:srgbClr val="292929"/>
                </a:solidFill>
                <a:effectLst/>
                <a:latin typeface="source-serif-pro"/>
              </a:rPr>
              <a:t>There’s not a lot of magic in this code snippet. This well help us become familiar with the syntax.</a:t>
            </a:r>
          </a:p>
          <a:p>
            <a:pPr algn="l"/>
            <a:endParaRPr lang="en-US" sz="2800" b="0" i="0" dirty="0">
              <a:solidFill>
                <a:srgbClr val="292929"/>
              </a:solidFill>
              <a:effectLst/>
              <a:latin typeface="source-serif-pro"/>
            </a:endParaRPr>
          </a:p>
          <a:p>
            <a:pPr algn="l"/>
            <a:r>
              <a:rPr lang="en-US" sz="2800" b="0" i="0" dirty="0">
                <a:solidFill>
                  <a:srgbClr val="292929"/>
                </a:solidFill>
                <a:effectLst/>
                <a:latin typeface="source-serif-pro"/>
              </a:rPr>
              <a:t>The next step is to create a neural network that can generalize our “beta” version. We’ll be able to color images the bot has not seen before.</a:t>
            </a:r>
          </a:p>
          <a:p>
            <a:pPr algn="l"/>
            <a:endParaRPr lang="en-US" sz="2800" b="0" i="0" dirty="0">
              <a:solidFill>
                <a:srgbClr val="292929"/>
              </a:solidFill>
              <a:effectLst/>
              <a:latin typeface="source-serif-pro"/>
            </a:endParaRPr>
          </a:p>
          <a:p>
            <a:pPr algn="l"/>
            <a:r>
              <a:rPr lang="en-US" sz="2800" b="0" i="0" dirty="0">
                <a:solidFill>
                  <a:srgbClr val="292929"/>
                </a:solidFill>
                <a:effectLst/>
                <a:latin typeface="source-serif-pro"/>
              </a:rPr>
              <a:t>For our “final” version, we’ll combine our neural network with a classifier. We’ll use an </a:t>
            </a:r>
            <a:r>
              <a:rPr lang="en-US" sz="2800" b="0" i="0" u="sng" dirty="0">
                <a:solidFill>
                  <a:srgbClr val="292929"/>
                </a:solidFill>
                <a:effectLst/>
                <a:latin typeface="source-serif-pro"/>
                <a:hlinkClick r:id="rId2"/>
              </a:rPr>
              <a:t>Inception Resnet V2</a:t>
            </a:r>
            <a:r>
              <a:rPr lang="en-US" sz="2800" b="0" i="0" dirty="0">
                <a:solidFill>
                  <a:srgbClr val="292929"/>
                </a:solidFill>
                <a:effectLst/>
                <a:latin typeface="source-serif-pro"/>
                <a:hlinkClick r:id="rId2"/>
              </a:rPr>
              <a:t> </a:t>
            </a:r>
            <a:r>
              <a:rPr lang="en-US" sz="2800" b="0" i="0" dirty="0">
                <a:solidFill>
                  <a:srgbClr val="292929"/>
                </a:solidFill>
                <a:effectLst/>
                <a:latin typeface="source-serif-pro"/>
              </a:rPr>
              <a:t>that has been trained on 1.2 million images. To make the coloring pop, we’ll train our neural network with </a:t>
            </a:r>
            <a:r>
              <a:rPr lang="fr-FR" sz="2800" b="0" i="0" dirty="0">
                <a:effectLst/>
                <a:latin typeface="Roboto" panose="02000000000000000000" pitchFamily="2" charset="0"/>
                <a:hlinkClick r:id="rId3">
                  <a:extLst>
                    <a:ext uri="{A12FA001-AC4F-418D-AE19-62706E023703}">
                      <ahyp:hlinkClr xmlns:ahyp="http://schemas.microsoft.com/office/drawing/2018/hyperlinkcolor" val="tx"/>
                    </a:ext>
                  </a:extLst>
                </a:hlinkClick>
              </a:rPr>
              <a:t>Linnaeus 5 </a:t>
            </a:r>
            <a:r>
              <a:rPr lang="fr-FR" sz="2800" b="0" i="0" dirty="0" err="1">
                <a:solidFill>
                  <a:srgbClr val="800080"/>
                </a:solidFill>
                <a:effectLst/>
                <a:latin typeface="Roboto" panose="02000000000000000000" pitchFamily="2" charset="0"/>
                <a:hlinkClick r:id="rId3">
                  <a:extLst>
                    <a:ext uri="{A12FA001-AC4F-418D-AE19-62706E023703}">
                      <ahyp:hlinkClr xmlns:ahyp="http://schemas.microsoft.com/office/drawing/2018/hyperlinkcolor" val="tx"/>
                    </a:ext>
                  </a:extLst>
                </a:hlinkClick>
              </a:rPr>
              <a:t>dataset</a:t>
            </a:r>
            <a:endParaRPr lang="en-US" sz="2800" b="0" i="0" dirty="0">
              <a:solidFill>
                <a:srgbClr val="292929"/>
              </a:solidFill>
              <a:effectLst/>
              <a:latin typeface="source-serif-pro"/>
            </a:endParaRPr>
          </a:p>
          <a:p>
            <a:br>
              <a:rPr lang="en-US" sz="2800" dirty="0"/>
            </a:br>
            <a:endParaRPr lang="fr-FR" sz="2600" spc="20" dirty="0">
              <a:latin typeface="Arial MT"/>
            </a:endParaRPr>
          </a:p>
        </p:txBody>
      </p:sp>
      <p:sp>
        <p:nvSpPr>
          <p:cNvPr id="5" name="object 2">
            <a:extLst>
              <a:ext uri="{FF2B5EF4-FFF2-40B4-BE49-F238E27FC236}">
                <a16:creationId xmlns:a16="http://schemas.microsoft.com/office/drawing/2014/main" id="{612C5F8D-FAD4-9BCE-AEC3-5BAF725E56AF}"/>
              </a:ext>
            </a:extLst>
          </p:cNvPr>
          <p:cNvSpPr txBox="1">
            <a:spLocks noGrp="1"/>
          </p:cNvSpPr>
          <p:nvPr>
            <p:ph type="title"/>
          </p:nvPr>
        </p:nvSpPr>
        <p:spPr>
          <a:xfrm>
            <a:off x="423163" y="285494"/>
            <a:ext cx="6188710" cy="762635"/>
          </a:xfrm>
          <a:prstGeom prst="rect">
            <a:avLst/>
          </a:prstGeom>
        </p:spPr>
        <p:txBody>
          <a:bodyPr vert="horz" wrap="square" lIns="0" tIns="17145" rIns="0" bIns="0" rtlCol="0">
            <a:spAutoFit/>
          </a:bodyPr>
          <a:lstStyle/>
          <a:p>
            <a:pPr marL="12700">
              <a:lnSpc>
                <a:spcPct val="100000"/>
              </a:lnSpc>
              <a:spcBef>
                <a:spcPts val="135"/>
              </a:spcBef>
            </a:pPr>
            <a:r>
              <a:rPr lang="en-US" spc="15" dirty="0"/>
              <a:t>Introduction</a:t>
            </a:r>
            <a:endParaRPr lang="en-US" spc="1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55885"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4">
            <a:extLst>
              <a:ext uri="{FF2B5EF4-FFF2-40B4-BE49-F238E27FC236}">
                <a16:creationId xmlns:a16="http://schemas.microsoft.com/office/drawing/2014/main" id="{152167B7-EA32-A6C0-38B3-5391764B644C}"/>
              </a:ext>
            </a:extLst>
          </p:cNvPr>
          <p:cNvSpPr txBox="1">
            <a:spLocks/>
          </p:cNvSpPr>
          <p:nvPr/>
        </p:nvSpPr>
        <p:spPr>
          <a:xfrm>
            <a:off x="1812608" y="833320"/>
            <a:ext cx="6035992" cy="3587051"/>
          </a:xfrm>
          <a:prstGeom prst="rect">
            <a:avLst/>
          </a:prstGeom>
        </p:spPr>
        <p:txBody>
          <a:bodyPr vert="horz" lIns="91440" tIns="45720" rIns="91440" bIns="45720" rtlCol="0" anchor="b">
            <a:normAutofit/>
          </a:bodyPr>
          <a:lstStyle>
            <a:lvl1pPr>
              <a:defRPr sz="4800" b="0" i="0">
                <a:solidFill>
                  <a:srgbClr val="003265"/>
                </a:solidFill>
                <a:latin typeface="Times New Roman"/>
                <a:ea typeface="+mj-ea"/>
                <a:cs typeface="Times New Roman"/>
              </a:defRPr>
            </a:lvl1pPr>
          </a:lstStyle>
          <a:p>
            <a:pPr marL="12700">
              <a:lnSpc>
                <a:spcPct val="90000"/>
              </a:lnSpc>
              <a:spcBef>
                <a:spcPct val="0"/>
              </a:spcBef>
              <a:spcAft>
                <a:spcPts val="600"/>
              </a:spcAft>
            </a:pPr>
            <a:r>
              <a:rPr lang="en-US" sz="5000" kern="1200" dirty="0">
                <a:solidFill>
                  <a:schemeClr val="tx1"/>
                </a:solidFill>
                <a:latin typeface="+mj-lt"/>
                <a:ea typeface="+mj-ea"/>
                <a:cs typeface="+mj-cs"/>
              </a:rPr>
              <a:t>thanks for your attention</a:t>
            </a:r>
          </a:p>
        </p:txBody>
      </p:sp>
      <p:pic>
        <p:nvPicPr>
          <p:cNvPr id="10" name="Graphic 9" descr="Accept">
            <a:extLst>
              <a:ext uri="{FF2B5EF4-FFF2-40B4-BE49-F238E27FC236}">
                <a16:creationId xmlns:a16="http://schemas.microsoft.com/office/drawing/2014/main" id="{18FE7663-9C4E-DF22-1CFB-63A19F76E9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977" y="3345562"/>
            <a:ext cx="1063468" cy="1063468"/>
          </a:xfrm>
          <a:prstGeom prst="rect">
            <a:avLst/>
          </a:prstGeom>
        </p:spPr>
      </p:pic>
      <p:pic>
        <p:nvPicPr>
          <p:cNvPr id="12" name="Graphic 11" descr="Accept">
            <a:extLst>
              <a:ext uri="{FF2B5EF4-FFF2-40B4-BE49-F238E27FC236}">
                <a16:creationId xmlns:a16="http://schemas.microsoft.com/office/drawing/2014/main" id="{F4AE1FB1-50CF-41B8-A864-33AFC9E0AB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1447" y="1646176"/>
            <a:ext cx="4464358" cy="4464358"/>
          </a:xfrm>
          <a:prstGeom prst="rect">
            <a:avLst/>
          </a:prstGeom>
        </p:spPr>
      </p:pic>
    </p:spTree>
    <p:extLst>
      <p:ext uri="{BB962C8B-B14F-4D97-AF65-F5344CB8AC3E}">
        <p14:creationId xmlns:p14="http://schemas.microsoft.com/office/powerpoint/2010/main" val="49278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E44C444D-F069-7390-EFAE-D81B43BF207C}"/>
              </a:ext>
            </a:extLst>
          </p:cNvPr>
          <p:cNvSpPr txBox="1">
            <a:spLocks noGrp="1"/>
          </p:cNvSpPr>
          <p:nvPr>
            <p:ph type="title"/>
          </p:nvPr>
        </p:nvSpPr>
        <p:spPr>
          <a:xfrm>
            <a:off x="423163" y="304800"/>
            <a:ext cx="6188710" cy="755976"/>
          </a:xfrm>
          <a:prstGeom prst="rect">
            <a:avLst/>
          </a:prstGeom>
        </p:spPr>
        <p:txBody>
          <a:bodyPr vert="horz" wrap="square" lIns="0" tIns="17145" rIns="0" bIns="0" rtlCol="0">
            <a:spAutoFit/>
          </a:bodyPr>
          <a:lstStyle/>
          <a:p>
            <a:pPr marL="12700">
              <a:lnSpc>
                <a:spcPct val="100000"/>
              </a:lnSpc>
              <a:spcBef>
                <a:spcPts val="135"/>
              </a:spcBef>
            </a:pPr>
            <a:r>
              <a:rPr lang="fr-FR" spc="15" dirty="0" err="1"/>
              <a:t>Core</a:t>
            </a:r>
            <a:r>
              <a:rPr lang="fr-FR" spc="15" dirty="0"/>
              <a:t> </a:t>
            </a:r>
            <a:r>
              <a:rPr lang="fr-FR" spc="15" dirty="0" err="1"/>
              <a:t>logic</a:t>
            </a:r>
            <a:endParaRPr lang="fr-FR" spc="15" dirty="0"/>
          </a:p>
        </p:txBody>
      </p:sp>
      <p:sp>
        <p:nvSpPr>
          <p:cNvPr id="8" name="TextBox 7">
            <a:extLst>
              <a:ext uri="{FF2B5EF4-FFF2-40B4-BE49-F238E27FC236}">
                <a16:creationId xmlns:a16="http://schemas.microsoft.com/office/drawing/2014/main" id="{69183E39-39BB-AC24-8189-1D5F7008F445}"/>
              </a:ext>
            </a:extLst>
          </p:cNvPr>
          <p:cNvSpPr txBox="1"/>
          <p:nvPr/>
        </p:nvSpPr>
        <p:spPr>
          <a:xfrm>
            <a:off x="228600" y="1421731"/>
            <a:ext cx="9601200" cy="1384995"/>
          </a:xfrm>
          <a:prstGeom prst="rect">
            <a:avLst/>
          </a:prstGeom>
          <a:noFill/>
        </p:spPr>
        <p:txBody>
          <a:bodyPr wrap="square">
            <a:spAutoFit/>
          </a:bodyPr>
          <a:lstStyle/>
          <a:p>
            <a:r>
              <a:rPr lang="en-US" sz="2800" b="0" i="0" dirty="0">
                <a:solidFill>
                  <a:srgbClr val="292929"/>
                </a:solidFill>
                <a:effectLst/>
                <a:latin typeface="source-serif-pro"/>
              </a:rPr>
              <a:t>Black and white images can be represented in grids of pixels. Each pixel has a value that corresponds to its brightness. The values span from 0–255, from black to white.</a:t>
            </a:r>
            <a:endParaRPr lang="fr-FR" dirty="0"/>
          </a:p>
        </p:txBody>
      </p:sp>
      <p:pic>
        <p:nvPicPr>
          <p:cNvPr id="2050" name="Picture 2">
            <a:extLst>
              <a:ext uri="{FF2B5EF4-FFF2-40B4-BE49-F238E27FC236}">
                <a16:creationId xmlns:a16="http://schemas.microsoft.com/office/drawing/2014/main" id="{F5E46CF8-E888-E353-A2EE-2FE587BC2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39" y="3167681"/>
            <a:ext cx="8346722"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452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058400"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8" name="Arc 308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6731588" y="4245146"/>
            <a:ext cx="3386286" cy="2465017"/>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object 4">
            <a:extLst>
              <a:ext uri="{FF2B5EF4-FFF2-40B4-BE49-F238E27FC236}">
                <a16:creationId xmlns:a16="http://schemas.microsoft.com/office/drawing/2014/main" id="{8DD55A34-BFDA-1CBC-8775-7DB90778C685}"/>
              </a:ext>
            </a:extLst>
          </p:cNvPr>
          <p:cNvSpPr txBox="1">
            <a:spLocks noGrp="1"/>
          </p:cNvSpPr>
          <p:nvPr>
            <p:ph type="title"/>
          </p:nvPr>
        </p:nvSpPr>
        <p:spPr>
          <a:xfrm>
            <a:off x="423163" y="304800"/>
            <a:ext cx="6188710" cy="755976"/>
          </a:xfrm>
          <a:prstGeom prst="rect">
            <a:avLst/>
          </a:prstGeom>
        </p:spPr>
        <p:txBody>
          <a:bodyPr vert="horz" wrap="square" lIns="0" tIns="17145" rIns="0" bIns="0" rtlCol="0">
            <a:spAutoFit/>
          </a:bodyPr>
          <a:lstStyle/>
          <a:p>
            <a:pPr marL="12700">
              <a:lnSpc>
                <a:spcPct val="100000"/>
              </a:lnSpc>
              <a:spcBef>
                <a:spcPts val="135"/>
              </a:spcBef>
            </a:pPr>
            <a:r>
              <a:rPr lang="fr-FR" spc="15" dirty="0" err="1"/>
              <a:t>Core</a:t>
            </a:r>
            <a:r>
              <a:rPr lang="fr-FR" spc="15" dirty="0"/>
              <a:t> </a:t>
            </a:r>
            <a:r>
              <a:rPr lang="fr-FR" spc="15" dirty="0" err="1"/>
              <a:t>logic</a:t>
            </a:r>
            <a:endParaRPr lang="fr-FR" spc="15" dirty="0"/>
          </a:p>
        </p:txBody>
      </p:sp>
      <p:sp>
        <p:nvSpPr>
          <p:cNvPr id="3" name="TextBox 2">
            <a:extLst>
              <a:ext uri="{FF2B5EF4-FFF2-40B4-BE49-F238E27FC236}">
                <a16:creationId xmlns:a16="http://schemas.microsoft.com/office/drawing/2014/main" id="{0575112C-88B9-481B-834A-94D049CA1267}"/>
              </a:ext>
            </a:extLst>
          </p:cNvPr>
          <p:cNvSpPr txBox="1"/>
          <p:nvPr/>
        </p:nvSpPr>
        <p:spPr>
          <a:xfrm>
            <a:off x="152400" y="1197750"/>
            <a:ext cx="9753600" cy="3970318"/>
          </a:xfrm>
          <a:prstGeom prst="rect">
            <a:avLst/>
          </a:prstGeom>
          <a:noFill/>
        </p:spPr>
        <p:txBody>
          <a:bodyPr wrap="square">
            <a:spAutoFit/>
          </a:bodyPr>
          <a:lstStyle/>
          <a:p>
            <a:pPr algn="l"/>
            <a:r>
              <a:rPr lang="en-US" sz="2800" dirty="0">
                <a:solidFill>
                  <a:srgbClr val="292929"/>
                </a:solidFill>
                <a:latin typeface="source-serif-pro"/>
              </a:rPr>
              <a:t>Color images consist of three layers: a red layer, a green layer, and a blue layer. This might be counter-intuitive to you. Imagine splitting a green leaf on a white background into the three channels. Intuitively, you might think that the plant is only present in the green layer.</a:t>
            </a:r>
          </a:p>
          <a:p>
            <a:pPr algn="l"/>
            <a:r>
              <a:rPr lang="en-US" sz="2800" dirty="0">
                <a:solidFill>
                  <a:srgbClr val="292929"/>
                </a:solidFill>
                <a:latin typeface="source-serif-pro"/>
              </a:rPr>
              <a:t>But, as you see below, the leaf is present in all three channels. The layers not only determine color, but also brightness.</a:t>
            </a:r>
          </a:p>
          <a:p>
            <a:br>
              <a:rPr lang="en-US" sz="2800" dirty="0">
                <a:solidFill>
                  <a:srgbClr val="292929"/>
                </a:solidFill>
                <a:latin typeface="source-serif-pro"/>
              </a:rPr>
            </a:br>
            <a:endParaRPr lang="fr-FR" sz="2800" dirty="0">
              <a:solidFill>
                <a:srgbClr val="292929"/>
              </a:solidFill>
              <a:latin typeface="source-serif-pro"/>
            </a:endParaRPr>
          </a:p>
        </p:txBody>
      </p:sp>
      <p:pic>
        <p:nvPicPr>
          <p:cNvPr id="4098" name="Picture 2">
            <a:extLst>
              <a:ext uri="{FF2B5EF4-FFF2-40B4-BE49-F238E27FC236}">
                <a16:creationId xmlns:a16="http://schemas.microsoft.com/office/drawing/2014/main" id="{3CECD5FA-B200-0FBC-90DE-88ED94D14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44" y="4876800"/>
            <a:ext cx="9787156"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994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id="{8DD55A34-BFDA-1CBC-8775-7DB90778C685}"/>
              </a:ext>
            </a:extLst>
          </p:cNvPr>
          <p:cNvSpPr txBox="1">
            <a:spLocks noGrp="1"/>
          </p:cNvSpPr>
          <p:nvPr>
            <p:ph type="title"/>
          </p:nvPr>
        </p:nvSpPr>
        <p:spPr>
          <a:xfrm>
            <a:off x="423163" y="304800"/>
            <a:ext cx="6188710" cy="755976"/>
          </a:xfrm>
          <a:prstGeom prst="rect">
            <a:avLst/>
          </a:prstGeom>
        </p:spPr>
        <p:txBody>
          <a:bodyPr vert="horz" wrap="square" lIns="0" tIns="17145" rIns="0" bIns="0" rtlCol="0">
            <a:spAutoFit/>
          </a:bodyPr>
          <a:lstStyle/>
          <a:p>
            <a:pPr marL="12700">
              <a:lnSpc>
                <a:spcPct val="100000"/>
              </a:lnSpc>
              <a:spcBef>
                <a:spcPts val="135"/>
              </a:spcBef>
            </a:pPr>
            <a:r>
              <a:rPr lang="fr-FR" spc="15" dirty="0" err="1"/>
              <a:t>Core</a:t>
            </a:r>
            <a:r>
              <a:rPr lang="fr-FR" spc="15" dirty="0"/>
              <a:t> </a:t>
            </a:r>
            <a:r>
              <a:rPr lang="fr-FR" spc="15" dirty="0" err="1"/>
              <a:t>logic</a:t>
            </a:r>
            <a:endParaRPr lang="fr-FR" spc="15" dirty="0"/>
          </a:p>
        </p:txBody>
      </p:sp>
      <p:sp>
        <p:nvSpPr>
          <p:cNvPr id="3" name="TextBox 2">
            <a:extLst>
              <a:ext uri="{FF2B5EF4-FFF2-40B4-BE49-F238E27FC236}">
                <a16:creationId xmlns:a16="http://schemas.microsoft.com/office/drawing/2014/main" id="{D506A1D9-9557-AB12-66F2-1DEC73D9549D}"/>
              </a:ext>
            </a:extLst>
          </p:cNvPr>
          <p:cNvSpPr txBox="1"/>
          <p:nvPr/>
        </p:nvSpPr>
        <p:spPr>
          <a:xfrm>
            <a:off x="423162" y="1060776"/>
            <a:ext cx="9330437" cy="2092881"/>
          </a:xfrm>
          <a:prstGeom prst="rect">
            <a:avLst/>
          </a:prstGeom>
          <a:noFill/>
        </p:spPr>
        <p:txBody>
          <a:bodyPr wrap="square">
            <a:spAutoFit/>
          </a:bodyPr>
          <a:lstStyle/>
          <a:p>
            <a:endParaRPr lang="en-US" b="0" i="0" dirty="0">
              <a:solidFill>
                <a:srgbClr val="292929"/>
              </a:solidFill>
              <a:effectLst/>
              <a:latin typeface="source-serif-pro"/>
            </a:endParaRPr>
          </a:p>
          <a:p>
            <a:r>
              <a:rPr lang="en-US" sz="2800" dirty="0">
                <a:solidFill>
                  <a:srgbClr val="292929"/>
                </a:solidFill>
                <a:latin typeface="source-serif-pro"/>
              </a:rPr>
              <a:t>To achieve the color white, for example, you need an equal distribution of all colors. By adding an equal amount of red and blue, it makes the green brighter. Thus, a color image encodes the color and the contrast using three layers:</a:t>
            </a:r>
            <a:endParaRPr lang="fr-FR" sz="2800" dirty="0">
              <a:solidFill>
                <a:srgbClr val="292929"/>
              </a:solidFill>
              <a:latin typeface="source-serif-pro"/>
            </a:endParaRPr>
          </a:p>
        </p:txBody>
      </p:sp>
      <p:pic>
        <p:nvPicPr>
          <p:cNvPr id="5122" name="Picture 2">
            <a:extLst>
              <a:ext uri="{FF2B5EF4-FFF2-40B4-BE49-F238E27FC236}">
                <a16:creationId xmlns:a16="http://schemas.microsoft.com/office/drawing/2014/main" id="{77707895-CFD9-3212-E968-CED377228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192" y="3179655"/>
            <a:ext cx="83343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38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id="{8DD55A34-BFDA-1CBC-8775-7DB90778C685}"/>
              </a:ext>
            </a:extLst>
          </p:cNvPr>
          <p:cNvSpPr txBox="1">
            <a:spLocks noGrp="1"/>
          </p:cNvSpPr>
          <p:nvPr>
            <p:ph type="title"/>
          </p:nvPr>
        </p:nvSpPr>
        <p:spPr>
          <a:xfrm>
            <a:off x="381000" y="228600"/>
            <a:ext cx="6188710" cy="755976"/>
          </a:xfrm>
          <a:prstGeom prst="rect">
            <a:avLst/>
          </a:prstGeom>
        </p:spPr>
        <p:txBody>
          <a:bodyPr vert="horz" wrap="square" lIns="0" tIns="17145" rIns="0" bIns="0" rtlCol="0">
            <a:spAutoFit/>
          </a:bodyPr>
          <a:lstStyle/>
          <a:p>
            <a:pPr marL="12700">
              <a:lnSpc>
                <a:spcPct val="100000"/>
              </a:lnSpc>
              <a:spcBef>
                <a:spcPts val="135"/>
              </a:spcBef>
            </a:pPr>
            <a:r>
              <a:rPr lang="fr-FR" spc="15" dirty="0" err="1"/>
              <a:t>Core</a:t>
            </a:r>
            <a:r>
              <a:rPr lang="fr-FR" spc="15" dirty="0"/>
              <a:t> </a:t>
            </a:r>
            <a:r>
              <a:rPr lang="fr-FR" spc="15" dirty="0" err="1"/>
              <a:t>logic</a:t>
            </a:r>
            <a:endParaRPr lang="fr-FR" spc="15" dirty="0"/>
          </a:p>
        </p:txBody>
      </p:sp>
      <p:sp>
        <p:nvSpPr>
          <p:cNvPr id="5" name="TextBox 4">
            <a:extLst>
              <a:ext uri="{FF2B5EF4-FFF2-40B4-BE49-F238E27FC236}">
                <a16:creationId xmlns:a16="http://schemas.microsoft.com/office/drawing/2014/main" id="{5FC83597-94BF-37D3-E449-A0D68C7D11CC}"/>
              </a:ext>
            </a:extLst>
          </p:cNvPr>
          <p:cNvSpPr txBox="1"/>
          <p:nvPr/>
        </p:nvSpPr>
        <p:spPr>
          <a:xfrm>
            <a:off x="1" y="984576"/>
            <a:ext cx="10058400" cy="5262979"/>
          </a:xfrm>
          <a:prstGeom prst="rect">
            <a:avLst/>
          </a:prstGeom>
          <a:noFill/>
        </p:spPr>
        <p:txBody>
          <a:bodyPr wrap="square">
            <a:spAutoFit/>
          </a:bodyPr>
          <a:lstStyle/>
          <a:p>
            <a:pPr algn="l"/>
            <a:r>
              <a:rPr lang="en-US" sz="2800" dirty="0">
                <a:solidFill>
                  <a:srgbClr val="292929"/>
                </a:solidFill>
                <a:latin typeface="source-serif-pro"/>
              </a:rPr>
              <a:t>Just like black and white images, each layer in a color image has a value from 0–255. The value 0 means that it has no color in this layer. If the value is 0 for all color channels, then the image pixel is black.</a:t>
            </a:r>
          </a:p>
          <a:p>
            <a:pPr algn="l"/>
            <a:r>
              <a:rPr lang="en-US" sz="2800" dirty="0">
                <a:solidFill>
                  <a:srgbClr val="292929"/>
                </a:solidFill>
                <a:latin typeface="source-serif-pro"/>
              </a:rPr>
              <a:t>As you may know, a neural network creates a relationship between an input value and output value. To be more precise with our colorization task, the network needs to find the traits that link grayscale images with colored ones.</a:t>
            </a:r>
          </a:p>
          <a:p>
            <a:pPr algn="l"/>
            <a:r>
              <a:rPr lang="en-US" sz="2800" dirty="0">
                <a:solidFill>
                  <a:srgbClr val="292929"/>
                </a:solidFill>
                <a:latin typeface="source-serif-pro"/>
              </a:rPr>
              <a:t>In sum, we are searching for the features that link a grid of grayscale values to the three color grids.</a:t>
            </a:r>
          </a:p>
          <a:p>
            <a:br>
              <a:rPr lang="en-US" sz="2800" dirty="0">
                <a:solidFill>
                  <a:srgbClr val="292929"/>
                </a:solidFill>
                <a:latin typeface="source-serif-pro"/>
              </a:rPr>
            </a:br>
            <a:endParaRPr lang="fr-FR" sz="2800" dirty="0">
              <a:solidFill>
                <a:srgbClr val="292929"/>
              </a:solidFill>
              <a:latin typeface="source-serif-pro"/>
            </a:endParaRPr>
          </a:p>
        </p:txBody>
      </p:sp>
      <p:pic>
        <p:nvPicPr>
          <p:cNvPr id="6146" name="Picture 2">
            <a:extLst>
              <a:ext uri="{FF2B5EF4-FFF2-40B4-BE49-F238E27FC236}">
                <a16:creationId xmlns:a16="http://schemas.microsoft.com/office/drawing/2014/main" id="{67AB827B-A981-9766-EB2E-50952CAB9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39" y="5029200"/>
            <a:ext cx="10344677"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73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DC7823F3-063F-42EA-0FA6-A365B6F3E7DF}"/>
              </a:ext>
            </a:extLst>
          </p:cNvPr>
          <p:cNvSpPr txBox="1"/>
          <p:nvPr/>
        </p:nvSpPr>
        <p:spPr>
          <a:xfrm>
            <a:off x="152400" y="1295400"/>
            <a:ext cx="9982199" cy="3431709"/>
          </a:xfrm>
          <a:prstGeom prst="rect">
            <a:avLst/>
          </a:prstGeom>
        </p:spPr>
        <p:txBody>
          <a:bodyPr vert="horz" wrap="square" lIns="0" tIns="121920" rIns="0" bIns="0" rtlCol="0">
            <a:spAutoFit/>
          </a:bodyPr>
          <a:lstStyle/>
          <a:p>
            <a:pPr algn="l"/>
            <a:r>
              <a:rPr lang="en-US" sz="3600" b="0" i="0" dirty="0">
                <a:solidFill>
                  <a:srgbClr val="292929"/>
                </a:solidFill>
                <a:effectLst/>
                <a:latin typeface="source-serif-pro"/>
              </a:rPr>
              <a:t>We’ll start by making a simple version of our neural network to color an image of a man’s face. This way, you can get familiar with the core syntax of our model as we add features to it.</a:t>
            </a:r>
          </a:p>
          <a:p>
            <a:br>
              <a:rPr lang="en-US" sz="3600" dirty="0"/>
            </a:br>
            <a:endParaRPr sz="3500" dirty="0">
              <a:latin typeface="Arial MT"/>
              <a:cs typeface="Arial MT"/>
            </a:endParaRPr>
          </a:p>
        </p:txBody>
      </p:sp>
      <p:sp>
        <p:nvSpPr>
          <p:cNvPr id="7" name="object 4">
            <a:extLst>
              <a:ext uri="{FF2B5EF4-FFF2-40B4-BE49-F238E27FC236}">
                <a16:creationId xmlns:a16="http://schemas.microsoft.com/office/drawing/2014/main" id="{012021E0-6A80-35DF-A430-3730A02BA34C}"/>
              </a:ext>
            </a:extLst>
          </p:cNvPr>
          <p:cNvSpPr txBox="1">
            <a:spLocks/>
          </p:cNvSpPr>
          <p:nvPr/>
        </p:nvSpPr>
        <p:spPr>
          <a:xfrm>
            <a:off x="423163" y="304800"/>
            <a:ext cx="8861424" cy="755976"/>
          </a:xfrm>
          <a:prstGeom prst="rect">
            <a:avLst/>
          </a:prstGeom>
        </p:spPr>
        <p:txBody>
          <a:bodyPr vert="horz" wrap="square" lIns="0" tIns="17145" rIns="0" bIns="0" rtlCol="0">
            <a:spAutoFit/>
          </a:bodyPr>
          <a:lstStyle>
            <a:lvl1pPr>
              <a:defRPr sz="4800" b="0" i="0">
                <a:solidFill>
                  <a:srgbClr val="003265"/>
                </a:solidFill>
                <a:latin typeface="Times New Roman"/>
                <a:ea typeface="+mj-ea"/>
                <a:cs typeface="Times New Roman"/>
              </a:defRPr>
            </a:lvl1pPr>
          </a:lstStyle>
          <a:p>
            <a:pPr marL="12700">
              <a:spcBef>
                <a:spcPts val="135"/>
              </a:spcBef>
            </a:pPr>
            <a:r>
              <a:rPr lang="fr-FR" dirty="0"/>
              <a:t>Alpha version</a:t>
            </a:r>
            <a:endParaRPr lang="fr-FR" kern="0" spc="15" dirty="0"/>
          </a:p>
        </p:txBody>
      </p:sp>
      <p:pic>
        <p:nvPicPr>
          <p:cNvPr id="1026" name="Picture 2">
            <a:extLst>
              <a:ext uri="{FF2B5EF4-FFF2-40B4-BE49-F238E27FC236}">
                <a16:creationId xmlns:a16="http://schemas.microsoft.com/office/drawing/2014/main" id="{DC49D874-CD29-D73C-5D49-284CFD9E8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06863"/>
            <a:ext cx="10058400" cy="3360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778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1031</TotalTime>
  <Words>1896</Words>
  <Application>Microsoft Office PowerPoint</Application>
  <PresentationFormat>Custom</PresentationFormat>
  <Paragraphs>132</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 MT</vt:lpstr>
      <vt:lpstr>Calibri</vt:lpstr>
      <vt:lpstr>Roboto</vt:lpstr>
      <vt:lpstr>sohne</vt:lpstr>
      <vt:lpstr>source-serif-pro</vt:lpstr>
      <vt:lpstr>Times New Roman</vt:lpstr>
      <vt:lpstr>Wingdings</vt:lpstr>
      <vt:lpstr>Office Theme</vt:lpstr>
      <vt:lpstr>Colorize black &amp; white photos </vt:lpstr>
      <vt:lpstr>Plan :</vt:lpstr>
      <vt:lpstr>Introduction</vt:lpstr>
      <vt:lpstr>Introduction</vt:lpstr>
      <vt:lpstr>Core logic</vt:lpstr>
      <vt:lpstr>Core logic</vt:lpstr>
      <vt:lpstr>Core logic</vt:lpstr>
      <vt:lpstr>Core 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- 11 - Architectures orient\351es services.ppt)</dc:title>
  <dc:creator>Yann</dc:creator>
  <cp:lastModifiedBy>youssefboutaleb</cp:lastModifiedBy>
  <cp:revision>10</cp:revision>
  <dcterms:created xsi:type="dcterms:W3CDTF">2023-05-07T14:08:38Z</dcterms:created>
  <dcterms:modified xsi:type="dcterms:W3CDTF">2023-05-13T14:28:06Z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2015-04-10T00:00:00Z</vt:filetime>
  </property>
  <property fmtid="{D5CDD505-2E9C-101B-9397-08002B2CF9AE}" pid="3" name="Creator">
    <vt:lpwstr>PScript5.dll Version 5.2.2</vt:lpwstr>
  </property>
  <property fmtid="{D5CDD505-2E9C-101B-9397-08002B2CF9AE}" pid="4" name="LastSaved">
    <vt:filetime>2023-05-07T00:00:00Z</vt:filetime>
  </property>
</Properties>
</file>